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669088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2" d="100"/>
          <a:sy n="72" d="100"/>
        </p:scale>
        <p:origin x="15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264CE-E989-4C86-BD31-EFB38EE2CBDD}" type="datetimeFigureOut">
              <a:rPr lang="en-GB" smtClean="0"/>
              <a:t>16/07/2021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ABCE9-D9CC-4BB9-AE1B-57FED479C3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9667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264CE-E989-4C86-BD31-EFB38EE2CBDD}" type="datetimeFigureOut">
              <a:rPr lang="en-GB" smtClean="0"/>
              <a:t>16/07/2021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ABCE9-D9CC-4BB9-AE1B-57FED479C3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4339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264CE-E989-4C86-BD31-EFB38EE2CBDD}" type="datetimeFigureOut">
              <a:rPr lang="en-GB" smtClean="0"/>
              <a:t>16/07/2021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ABCE9-D9CC-4BB9-AE1B-57FED479C3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1704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264CE-E989-4C86-BD31-EFB38EE2CBDD}" type="datetimeFigureOut">
              <a:rPr lang="en-GB" smtClean="0"/>
              <a:t>16/07/2021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ABCE9-D9CC-4BB9-AE1B-57FED479C3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980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264CE-E989-4C86-BD31-EFB38EE2CBDD}" type="datetimeFigureOut">
              <a:rPr lang="en-GB" smtClean="0"/>
              <a:t>16/07/2021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ABCE9-D9CC-4BB9-AE1B-57FED479C3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6211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264CE-E989-4C86-BD31-EFB38EE2CBDD}" type="datetimeFigureOut">
              <a:rPr lang="en-GB" smtClean="0"/>
              <a:t>16/07/2021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ABCE9-D9CC-4BB9-AE1B-57FED479C3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143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264CE-E989-4C86-BD31-EFB38EE2CBDD}" type="datetimeFigureOut">
              <a:rPr lang="en-GB" smtClean="0"/>
              <a:t>16/07/2021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ABCE9-D9CC-4BB9-AE1B-57FED479C3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86916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264CE-E989-4C86-BD31-EFB38EE2CBDD}" type="datetimeFigureOut">
              <a:rPr lang="en-GB" smtClean="0"/>
              <a:t>16/07/2021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ABCE9-D9CC-4BB9-AE1B-57FED479C3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6913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264CE-E989-4C86-BD31-EFB38EE2CBDD}" type="datetimeFigureOut">
              <a:rPr lang="en-GB" smtClean="0"/>
              <a:t>16/07/2021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ABCE9-D9CC-4BB9-AE1B-57FED479C3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03138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264CE-E989-4C86-BD31-EFB38EE2CBDD}" type="datetimeFigureOut">
              <a:rPr lang="en-GB" smtClean="0"/>
              <a:t>16/07/2021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ABCE9-D9CC-4BB9-AE1B-57FED479C3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64729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264CE-E989-4C86-BD31-EFB38EE2CBDD}" type="datetimeFigureOut">
              <a:rPr lang="en-GB" smtClean="0"/>
              <a:t>16/07/2021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3ABCE9-D9CC-4BB9-AE1B-57FED479C3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79821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D264CE-E989-4C86-BD31-EFB38EE2CBDD}" type="datetimeFigureOut">
              <a:rPr lang="en-GB" smtClean="0"/>
              <a:t>16/07/2021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3ABCE9-D9CC-4BB9-AE1B-57FED479C39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47394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16"/>
          <p:cNvSpPr txBox="1">
            <a:spLocks noChangeArrowheads="1"/>
          </p:cNvSpPr>
          <p:nvPr/>
        </p:nvSpPr>
        <p:spPr bwMode="auto">
          <a:xfrm>
            <a:off x="585374" y="268702"/>
            <a:ext cx="5060057" cy="82548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37148" rIns="74295" bIns="37148" numCol="1" anchor="t" anchorCtr="0" compatLnSpc="1">
            <a:prstTxWarp prst="textNoShape">
              <a:avLst/>
            </a:prstTxWarp>
            <a:spAutoFit/>
          </a:bodyPr>
          <a:lstStyle/>
          <a:p>
            <a:pPr defTabSz="7429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38" b="1" u="sng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Learning objective. </a:t>
            </a:r>
            <a:endParaRPr lang="en-US" altLang="en-US" sz="975" dirty="0">
              <a:ea typeface="Times New Roman" panose="02020603050405020304" pitchFamily="18" charset="0"/>
            </a:endParaRPr>
          </a:p>
          <a:p>
            <a:pPr defTabSz="7429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38" b="1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Today we are learning</a:t>
            </a:r>
            <a:r>
              <a:rPr lang="en-US" altLang="en-US" sz="1138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… the effect of dry heat on sugar and starch,</a:t>
            </a:r>
            <a:endParaRPr lang="en-US" altLang="en-US" sz="975" dirty="0">
              <a:ea typeface="Times New Roman" panose="02020603050405020304" pitchFamily="18" charset="0"/>
            </a:endParaRPr>
          </a:p>
          <a:p>
            <a:pPr defTabSz="7429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38" b="1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so that</a:t>
            </a:r>
            <a:r>
              <a:rPr lang="en-US" altLang="en-US" sz="1138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… </a:t>
            </a:r>
            <a:r>
              <a:rPr lang="en-US" altLang="en-US" sz="1138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</a:rPr>
              <a:t>we can achieve crisp and golden cookies. </a:t>
            </a:r>
            <a:endParaRPr lang="en-US" altLang="en-US" sz="975" dirty="0">
              <a:ea typeface="Times New Roman" panose="02020603050405020304" pitchFamily="18" charset="0"/>
            </a:endParaRPr>
          </a:p>
          <a:p>
            <a:pPr defTabSz="74295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1463" dirty="0">
              <a:latin typeface="Arial" panose="020B0604020202020204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325322" y="1821797"/>
            <a:ext cx="3603650" cy="22294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37148" rIns="74295" bIns="37148" numCol="1" anchor="t" anchorCtr="0" compatLnSpc="1">
            <a:prstTxWarp prst="textNoShape">
              <a:avLst/>
            </a:prstTxWarp>
            <a:spAutoFit/>
          </a:bodyPr>
          <a:lstStyle/>
          <a:p>
            <a:pPr defTabSz="7429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b="1" u="sng" dirty="0">
                <a:latin typeface="Arial" panose="020B0604020202020204" pitchFamily="34" charset="0"/>
                <a:ea typeface="Times New Roman" panose="02020603050405020304" pitchFamily="18" charset="0"/>
                <a:cs typeface="Comic Sans MS" panose="030F0702030302020204" pitchFamily="66" charset="0"/>
              </a:rPr>
              <a:t>Recipe</a:t>
            </a:r>
            <a:endParaRPr lang="en-US" altLang="en-US" sz="16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defTabSz="7429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latin typeface="Arial" panose="020B0604020202020204" pitchFamily="34" charset="0"/>
                <a:ea typeface="Times New Roman" panose="02020603050405020304" pitchFamily="18" charset="0"/>
                <a:cs typeface="Comic Sans MS" panose="030F0702030302020204" pitchFamily="66" charset="0"/>
              </a:rPr>
              <a:t>100g (4oz) soft margarine (not low fat spread)/  100g Dairy Free Spread</a:t>
            </a:r>
            <a:endParaRPr lang="en-US" altLang="en-US" sz="16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defTabSz="7429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latin typeface="Arial" panose="020B0604020202020204" pitchFamily="34" charset="0"/>
                <a:ea typeface="Times New Roman" panose="02020603050405020304" pitchFamily="18" charset="0"/>
                <a:cs typeface="Comic Sans MS" panose="030F0702030302020204" pitchFamily="66" charset="0"/>
              </a:rPr>
              <a:t>50g (2oz) caster sugar. </a:t>
            </a:r>
            <a:endParaRPr lang="en-US" altLang="en-US" sz="16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defTabSz="7429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latin typeface="Arial" panose="020B0604020202020204" pitchFamily="34" charset="0"/>
                <a:ea typeface="Times New Roman" panose="02020603050405020304" pitchFamily="18" charset="0"/>
                <a:cs typeface="Comic Sans MS" panose="030F0702030302020204" pitchFamily="66" charset="0"/>
              </a:rPr>
              <a:t>150g (6oz) self-raising flour. </a:t>
            </a:r>
            <a:endParaRPr lang="en-US" altLang="en-US" sz="16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defTabSz="7429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latin typeface="Arial" panose="020B0604020202020204" pitchFamily="34" charset="0"/>
                <a:ea typeface="Times New Roman" panose="02020603050405020304" pitchFamily="18" charset="0"/>
                <a:cs typeface="Comic Sans MS" panose="030F0702030302020204" pitchFamily="66" charset="0"/>
              </a:rPr>
              <a:t>2 tablespoons of condensed milk (provided by school)/ </a:t>
            </a:r>
            <a:r>
              <a:rPr lang="en-US" altLang="en-US" sz="1600">
                <a:latin typeface="Arial" panose="020B0604020202020204" pitchFamily="34" charset="0"/>
                <a:ea typeface="Times New Roman" panose="02020603050405020304" pitchFamily="18" charset="0"/>
                <a:cs typeface="Comic Sans MS" panose="030F0702030302020204" pitchFamily="66" charset="0"/>
              </a:rPr>
              <a:t>Dairy Free milk</a:t>
            </a:r>
            <a:endParaRPr lang="en-US" altLang="en-US" sz="16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defTabSz="7429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latin typeface="Arial" panose="020B0604020202020204" pitchFamily="34" charset="0"/>
                <a:ea typeface="Times New Roman" panose="02020603050405020304" pitchFamily="18" charset="0"/>
                <a:cs typeface="Comic Sans MS" panose="030F0702030302020204" pitchFamily="66" charset="0"/>
              </a:rPr>
              <a:t>100g of </a:t>
            </a:r>
            <a:r>
              <a:rPr lang="en-US" altLang="en-US" sz="1600" dirty="0" err="1">
                <a:latin typeface="Arial" panose="020B0604020202020204" pitchFamily="34" charset="0"/>
                <a:ea typeface="Times New Roman" panose="02020603050405020304" pitchFamily="18" charset="0"/>
                <a:cs typeface="Comic Sans MS" panose="030F0702030302020204" pitchFamily="66" charset="0"/>
              </a:rPr>
              <a:t>flavouring</a:t>
            </a:r>
            <a:r>
              <a:rPr lang="en-US" altLang="en-US" sz="1600" dirty="0">
                <a:latin typeface="Arial" panose="020B0604020202020204" pitchFamily="34" charset="0"/>
                <a:ea typeface="Times New Roman" panose="02020603050405020304" pitchFamily="18" charset="0"/>
                <a:cs typeface="Comic Sans MS" panose="030F0702030302020204" pitchFamily="66" charset="0"/>
              </a:rPr>
              <a:t> ingredients</a:t>
            </a:r>
            <a:endParaRPr lang="en-US" altLang="en-US" sz="16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defTabSz="7429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dirty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endParaRPr lang="en-US" altLang="en-US" sz="1600" dirty="0">
              <a:latin typeface="Arial" panose="020B0604020202020204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1260608" y="4313405"/>
            <a:ext cx="1854795" cy="1798570"/>
          </a:xfrm>
          <a:prstGeom prst="rect">
            <a:avLst/>
          </a:prstGeom>
          <a:noFill/>
          <a:ln w="28575">
            <a:solidFill>
              <a:srgbClr val="000000"/>
            </a:solidFill>
            <a:prstDash val="sysDash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74295" tIns="37148" rIns="74295" bIns="37148" numCol="1" anchor="t" anchorCtr="0" compatLnSpc="1">
            <a:prstTxWarp prst="textNoShape">
              <a:avLst/>
            </a:prstTxWarp>
            <a:spAutoFit/>
          </a:bodyPr>
          <a:lstStyle/>
          <a:p>
            <a:pPr algn="ctr" defTabSz="7429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b="1" u="sng" dirty="0">
                <a:ea typeface="Times New Roman" panose="02020603050405020304" pitchFamily="18" charset="0"/>
                <a:cs typeface="Comic Sans MS" panose="030F0702030302020204" pitchFamily="66" charset="0"/>
              </a:rPr>
              <a:t>Equipment</a:t>
            </a:r>
            <a:r>
              <a:rPr lang="en-US" altLang="en-US" sz="1400" b="1" u="sng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to get out at school</a:t>
            </a:r>
            <a:endParaRPr lang="en-US" altLang="en-US" sz="1400" dirty="0">
              <a:ea typeface="Times New Roman" panose="02020603050405020304" pitchFamily="18" charset="0"/>
            </a:endParaRPr>
          </a:p>
          <a:p>
            <a:pPr defTabSz="7429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Arial" panose="020B0604020202020204" pitchFamily="34" charset="0"/>
                <a:ea typeface="Times New Roman" panose="02020603050405020304" pitchFamily="18" charset="0"/>
                <a:cs typeface="Comic Sans MS" panose="030F0702030302020204" pitchFamily="66" charset="0"/>
              </a:rPr>
              <a:t>Baking tray	</a:t>
            </a:r>
            <a:endParaRPr lang="en-US" altLang="en-US" sz="14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defTabSz="7429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Arial" panose="020B0604020202020204" pitchFamily="34" charset="0"/>
                <a:ea typeface="Times New Roman" panose="02020603050405020304" pitchFamily="18" charset="0"/>
                <a:cs typeface="Comic Sans MS" panose="030F0702030302020204" pitchFamily="66" charset="0"/>
              </a:rPr>
              <a:t>Mixing bowl</a:t>
            </a:r>
            <a:endParaRPr lang="en-US" altLang="en-US" sz="14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defTabSz="7429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Arial" panose="020B0604020202020204" pitchFamily="34" charset="0"/>
                <a:ea typeface="Times New Roman" panose="02020603050405020304" pitchFamily="18" charset="0"/>
                <a:cs typeface="Comic Sans MS" panose="030F0702030302020204" pitchFamily="66" charset="0"/>
              </a:rPr>
              <a:t>Wooden spoon	</a:t>
            </a:r>
            <a:endParaRPr lang="en-US" altLang="en-US" sz="14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defTabSz="7429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Arial" panose="020B0604020202020204" pitchFamily="34" charset="0"/>
                <a:ea typeface="Times New Roman" panose="02020603050405020304" pitchFamily="18" charset="0"/>
                <a:cs typeface="Comic Sans MS" panose="030F0702030302020204" pitchFamily="66" charset="0"/>
              </a:rPr>
              <a:t>Fork	</a:t>
            </a:r>
            <a:endParaRPr lang="en-US" altLang="en-US" sz="14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defTabSz="7429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Arial" panose="020B0604020202020204" pitchFamily="34" charset="0"/>
                <a:ea typeface="Times New Roman" panose="02020603050405020304" pitchFamily="18" charset="0"/>
                <a:cs typeface="Comic Sans MS" panose="030F0702030302020204" pitchFamily="66" charset="0"/>
              </a:rPr>
              <a:t>Table spoon	</a:t>
            </a:r>
            <a:endParaRPr lang="en-US" altLang="en-US" sz="1400" dirty="0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defTabSz="7429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400" dirty="0">
                <a:latin typeface="Arial" panose="020B0604020202020204" pitchFamily="34" charset="0"/>
                <a:ea typeface="Times New Roman" panose="02020603050405020304" pitchFamily="18" charset="0"/>
                <a:cs typeface="Comic Sans MS" panose="030F0702030302020204" pitchFamily="66" charset="0"/>
              </a:rPr>
              <a:t>Palette knife</a:t>
            </a:r>
            <a:endParaRPr lang="en-US" altLang="en-US" sz="1400" dirty="0">
              <a:latin typeface="Arial" panose="020B0604020202020204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162580" y="1360952"/>
            <a:ext cx="4063008" cy="55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37148" rIns="74295" bIns="37148" numCol="1" anchor="t" anchorCtr="0" compatLnSpc="1">
            <a:prstTxWarp prst="textNoShape">
              <a:avLst/>
            </a:prstTxWarp>
          </a:bodyPr>
          <a:lstStyle/>
          <a:p>
            <a:pPr defTabSz="7429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2275" b="1" u="sng" dirty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Cookies</a:t>
            </a:r>
            <a:endParaRPr lang="en-US" altLang="en-US" sz="1463" dirty="0">
              <a:latin typeface="Arial" panose="020B0604020202020204" pitchFamily="34" charset="0"/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4776722" y="1363533"/>
            <a:ext cx="4109442" cy="3522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37148" rIns="74295" bIns="37148" numCol="1" anchor="t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742950">
              <a:tabLst>
                <a:tab pos="371475" algn="l"/>
              </a:tabLst>
            </a:pPr>
            <a:r>
              <a:rPr lang="en-US" altLang="en-US" sz="1400" b="1" u="sng" dirty="0">
                <a:ea typeface="Times New Roman" panose="02020603050405020304" pitchFamily="18" charset="0"/>
                <a:cs typeface="Comic Sans MS" panose="030F0702030302020204" pitchFamily="66" charset="0"/>
              </a:rPr>
              <a:t>METHOD</a:t>
            </a:r>
            <a:endParaRPr lang="en-US" altLang="en-US" sz="1400" dirty="0">
              <a:ea typeface="Times New Roman" panose="02020603050405020304" pitchFamily="18" charset="0"/>
            </a:endParaRPr>
          </a:p>
          <a:p>
            <a:pPr defTabSz="742950">
              <a:buFontTx/>
              <a:buChar char="•"/>
              <a:tabLst>
                <a:tab pos="371475" algn="l"/>
              </a:tabLst>
            </a:pPr>
            <a:r>
              <a:rPr lang="en-US" altLang="en-US" sz="1400" dirty="0">
                <a:ea typeface="Times New Roman" panose="02020603050405020304" pitchFamily="18" charset="0"/>
                <a:cs typeface="Comic Sans MS" panose="030F0702030302020204" pitchFamily="66" charset="0"/>
              </a:rPr>
              <a:t>Collect equipment</a:t>
            </a:r>
            <a:endParaRPr lang="en-US" altLang="en-US" sz="1400" dirty="0">
              <a:ea typeface="Times New Roman" panose="02020603050405020304" pitchFamily="18" charset="0"/>
            </a:endParaRPr>
          </a:p>
          <a:p>
            <a:pPr defTabSz="742950">
              <a:buFontTx/>
              <a:buChar char="•"/>
              <a:tabLst>
                <a:tab pos="371475" algn="l"/>
              </a:tabLst>
            </a:pPr>
            <a:r>
              <a:rPr lang="en-US" altLang="en-US" sz="1400" dirty="0">
                <a:ea typeface="Times New Roman" panose="02020603050405020304" pitchFamily="18" charset="0"/>
                <a:cs typeface="Comic Sans MS" panose="030F0702030302020204" pitchFamily="66" charset="0"/>
              </a:rPr>
              <a:t>Light oven Gas 5 or 180C</a:t>
            </a:r>
            <a:endParaRPr lang="en-US" altLang="en-US" sz="1400" dirty="0">
              <a:ea typeface="Times New Roman" panose="02020603050405020304" pitchFamily="18" charset="0"/>
            </a:endParaRPr>
          </a:p>
          <a:p>
            <a:pPr defTabSz="742950">
              <a:buFontTx/>
              <a:buChar char="•"/>
              <a:tabLst>
                <a:tab pos="371475" algn="l"/>
              </a:tabLst>
            </a:pPr>
            <a:r>
              <a:rPr lang="en-US" altLang="en-US" sz="1400" dirty="0">
                <a:ea typeface="Times New Roman" panose="02020603050405020304" pitchFamily="18" charset="0"/>
                <a:cs typeface="Comic Sans MS" panose="030F0702030302020204" pitchFamily="66" charset="0"/>
              </a:rPr>
              <a:t>Grease a baking tray</a:t>
            </a:r>
            <a:endParaRPr lang="en-US" altLang="en-US" sz="1400" dirty="0">
              <a:ea typeface="Times New Roman" panose="02020603050405020304" pitchFamily="18" charset="0"/>
            </a:endParaRPr>
          </a:p>
          <a:p>
            <a:pPr defTabSz="742950">
              <a:buFontTx/>
              <a:buChar char="•"/>
              <a:tabLst>
                <a:tab pos="371475" algn="l"/>
              </a:tabLst>
            </a:pPr>
            <a:r>
              <a:rPr lang="en-US" altLang="en-US" sz="1400" dirty="0">
                <a:ea typeface="Times New Roman" panose="02020603050405020304" pitchFamily="18" charset="0"/>
                <a:cs typeface="Comic Sans MS" panose="030F0702030302020204" pitchFamily="66" charset="0"/>
              </a:rPr>
              <a:t>In the mixing bowl, cream together the butter and sugar for 3 minutes, or until light and fluffy</a:t>
            </a:r>
            <a:endParaRPr lang="en-US" altLang="en-US" sz="1400" dirty="0">
              <a:ea typeface="Times New Roman" panose="02020603050405020304" pitchFamily="18" charset="0"/>
            </a:endParaRPr>
          </a:p>
          <a:p>
            <a:pPr defTabSz="742950">
              <a:buFontTx/>
              <a:buChar char="•"/>
              <a:tabLst>
                <a:tab pos="371475" algn="l"/>
              </a:tabLst>
            </a:pPr>
            <a:r>
              <a:rPr lang="en-US" altLang="en-US" sz="1400" dirty="0">
                <a:ea typeface="Times New Roman" panose="02020603050405020304" pitchFamily="18" charset="0"/>
                <a:cs typeface="Comic Sans MS" panose="030F0702030302020204" pitchFamily="66" charset="0"/>
              </a:rPr>
              <a:t>Add the condensed milk and beat for 1 minute.</a:t>
            </a:r>
            <a:endParaRPr lang="en-US" altLang="en-US" sz="1400" dirty="0">
              <a:ea typeface="Times New Roman" panose="02020603050405020304" pitchFamily="18" charset="0"/>
            </a:endParaRPr>
          </a:p>
          <a:p>
            <a:pPr defTabSz="742950">
              <a:buFontTx/>
              <a:buChar char="•"/>
              <a:tabLst>
                <a:tab pos="371475" algn="l"/>
              </a:tabLst>
            </a:pPr>
            <a:r>
              <a:rPr lang="en-US" altLang="en-US" sz="1400" dirty="0">
                <a:ea typeface="Times New Roman" panose="02020603050405020304" pitchFamily="18" charset="0"/>
                <a:cs typeface="Comic Sans MS" panose="030F0702030302020204" pitchFamily="66" charset="0"/>
              </a:rPr>
              <a:t>Add the </a:t>
            </a:r>
            <a:r>
              <a:rPr lang="en-US" altLang="en-US" sz="1400" dirty="0" err="1">
                <a:ea typeface="Times New Roman" panose="02020603050405020304" pitchFamily="18" charset="0"/>
                <a:cs typeface="Comic Sans MS" panose="030F0702030302020204" pitchFamily="66" charset="0"/>
              </a:rPr>
              <a:t>flavouring</a:t>
            </a:r>
            <a:r>
              <a:rPr lang="en-US" altLang="en-US" sz="1400" dirty="0">
                <a:ea typeface="Times New Roman" panose="02020603050405020304" pitchFamily="18" charset="0"/>
                <a:cs typeface="Comic Sans MS" panose="030F0702030302020204" pitchFamily="66" charset="0"/>
              </a:rPr>
              <a:t> ingredients</a:t>
            </a:r>
            <a:endParaRPr lang="en-US" altLang="en-US" sz="1400" dirty="0">
              <a:ea typeface="Times New Roman" panose="02020603050405020304" pitchFamily="18" charset="0"/>
            </a:endParaRPr>
          </a:p>
          <a:p>
            <a:pPr defTabSz="742950">
              <a:buFontTx/>
              <a:buChar char="•"/>
              <a:tabLst>
                <a:tab pos="371475" algn="l"/>
              </a:tabLst>
            </a:pPr>
            <a:r>
              <a:rPr lang="en-US" altLang="en-US" sz="1400" dirty="0">
                <a:ea typeface="Times New Roman" panose="02020603050405020304" pitchFamily="18" charset="0"/>
                <a:cs typeface="Comic Sans MS" panose="030F0702030302020204" pitchFamily="66" charset="0"/>
              </a:rPr>
              <a:t>Stir in the flour.</a:t>
            </a:r>
            <a:endParaRPr lang="en-US" altLang="en-US" sz="1400" dirty="0">
              <a:ea typeface="Times New Roman" panose="02020603050405020304" pitchFamily="18" charset="0"/>
            </a:endParaRPr>
          </a:p>
          <a:p>
            <a:pPr defTabSz="742950">
              <a:buFontTx/>
              <a:buChar char="•"/>
              <a:tabLst>
                <a:tab pos="371475" algn="l"/>
              </a:tabLst>
            </a:pPr>
            <a:r>
              <a:rPr lang="en-US" altLang="en-US" sz="1400" dirty="0">
                <a:ea typeface="Times New Roman" panose="02020603050405020304" pitchFamily="18" charset="0"/>
                <a:cs typeface="Comic Sans MS" panose="030F0702030302020204" pitchFamily="66" charset="0"/>
              </a:rPr>
              <a:t>Roll golf ball sized lumps of dough and place on baking tray with gaps between.</a:t>
            </a:r>
            <a:endParaRPr lang="en-US" altLang="en-US" sz="1400" dirty="0">
              <a:ea typeface="Times New Roman" panose="02020603050405020304" pitchFamily="18" charset="0"/>
            </a:endParaRPr>
          </a:p>
          <a:p>
            <a:pPr defTabSz="742950">
              <a:buFontTx/>
              <a:buChar char="•"/>
              <a:tabLst>
                <a:tab pos="371475" algn="l"/>
              </a:tabLst>
            </a:pPr>
            <a:r>
              <a:rPr lang="en-US" altLang="en-US" sz="1400" dirty="0">
                <a:ea typeface="Times New Roman" panose="02020603050405020304" pitchFamily="18" charset="0"/>
                <a:cs typeface="Comic Sans MS" panose="030F0702030302020204" pitchFamily="66" charset="0"/>
              </a:rPr>
              <a:t>Flatten the cookies with the back of a fork</a:t>
            </a:r>
            <a:endParaRPr lang="en-US" altLang="en-US" sz="1400" dirty="0">
              <a:ea typeface="Times New Roman" panose="02020603050405020304" pitchFamily="18" charset="0"/>
            </a:endParaRPr>
          </a:p>
          <a:p>
            <a:pPr defTabSz="742950">
              <a:buFontTx/>
              <a:buChar char="•"/>
              <a:tabLst>
                <a:tab pos="371475" algn="l"/>
              </a:tabLst>
            </a:pPr>
            <a:r>
              <a:rPr lang="en-US" altLang="en-US" sz="1400" dirty="0">
                <a:ea typeface="Times New Roman" panose="02020603050405020304" pitchFamily="18" charset="0"/>
                <a:cs typeface="Comic Sans MS" panose="030F0702030302020204" pitchFamily="66" charset="0"/>
              </a:rPr>
              <a:t>Bake for 15 minutes until lightly golden.</a:t>
            </a:r>
            <a:endParaRPr lang="en-US" altLang="en-US" sz="1400" dirty="0">
              <a:ea typeface="Times New Roman" panose="02020603050405020304" pitchFamily="18" charset="0"/>
            </a:endParaRPr>
          </a:p>
          <a:p>
            <a:pPr defTabSz="742950">
              <a:buFontTx/>
              <a:buChar char="•"/>
              <a:tabLst>
                <a:tab pos="371475" algn="l"/>
              </a:tabLst>
            </a:pPr>
            <a:r>
              <a:rPr lang="en-US" altLang="en-US" sz="1400" dirty="0">
                <a:ea typeface="Times New Roman" panose="02020603050405020304" pitchFamily="18" charset="0"/>
                <a:cs typeface="Comic Sans MS" panose="030F0702030302020204" pitchFamily="66" charset="0"/>
              </a:rPr>
              <a:t> Cool for 5 minutes before removing from baking sheet and transferring to a cooling rack.</a:t>
            </a:r>
            <a:endParaRPr lang="en-US" altLang="en-US" sz="1400" dirty="0">
              <a:ea typeface="Times New Roman" panose="02020603050405020304" pitchFamily="18" charset="0"/>
            </a:endParaRPr>
          </a:p>
          <a:p>
            <a:pPr defTabSz="742950">
              <a:buFontTx/>
              <a:buChar char="•"/>
              <a:tabLst>
                <a:tab pos="371475" algn="l"/>
              </a:tabLst>
            </a:pPr>
            <a:r>
              <a:rPr lang="en-US" altLang="en-US" sz="1400" dirty="0">
                <a:ea typeface="Times New Roman" panose="02020603050405020304" pitchFamily="18" charset="0"/>
                <a:cs typeface="Comic Sans MS" panose="030F0702030302020204" pitchFamily="66" charset="0"/>
              </a:rPr>
              <a:t>Wash up.</a:t>
            </a:r>
            <a:endParaRPr lang="en-US" altLang="en-US" sz="1400" dirty="0"/>
          </a:p>
        </p:txBody>
      </p:sp>
      <p:pic>
        <p:nvPicPr>
          <p:cNvPr id="2051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0931" y="904348"/>
            <a:ext cx="1950244" cy="1300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 Box 2"/>
          <p:cNvSpPr txBox="1">
            <a:spLocks noChangeArrowheads="1"/>
          </p:cNvSpPr>
          <p:nvPr/>
        </p:nvSpPr>
        <p:spPr bwMode="auto">
          <a:xfrm>
            <a:off x="7340931" y="262381"/>
            <a:ext cx="2317849" cy="2501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4295" tIns="37148" rIns="74295" bIns="37148" numCol="1" anchor="t" anchorCtr="0" compatLnSpc="1">
            <a:prstTxWarp prst="textNoShape">
              <a:avLst/>
            </a:prstTxWarp>
            <a:spAutoFit/>
          </a:bodyPr>
          <a:lstStyle/>
          <a:p>
            <a:pPr algn="r" defTabSz="7429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138" b="1" dirty="0"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Making date: ___________</a:t>
            </a:r>
            <a:endParaRPr lang="en-US" altLang="en-US" sz="1463" dirty="0">
              <a:latin typeface="Arial" panose="020B0604020202020204" pitchFamily="34" charset="0"/>
            </a:endParaRPr>
          </a:p>
        </p:txBody>
      </p:sp>
      <p:sp>
        <p:nvSpPr>
          <p:cNvPr id="10" name="Text Box 3"/>
          <p:cNvSpPr txBox="1">
            <a:spLocks noChangeArrowheads="1" noChangeShapeType="1"/>
          </p:cNvSpPr>
          <p:nvPr/>
        </p:nvSpPr>
        <p:spPr bwMode="auto">
          <a:xfrm>
            <a:off x="4152437" y="5155000"/>
            <a:ext cx="5358011" cy="1477812"/>
          </a:xfrm>
          <a:prstGeom prst="rect">
            <a:avLst/>
          </a:prstGeom>
          <a:noFill/>
          <a:ln w="0" algn="in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</a:extLst>
        </p:spPr>
        <p:txBody>
          <a:bodyPr vert="horz" wrap="square" lIns="29408" tIns="29408" rIns="29408" bIns="29408" numCol="1" anchor="t" anchorCtr="0" compatLnSpc="1">
            <a:prstTxWarp prst="textNoShape">
              <a:avLst/>
            </a:prstTxWarp>
          </a:bodyPr>
          <a:lstStyle/>
          <a:p>
            <a:pPr algn="ctr" defTabSz="7429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u="sng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FOOD FACT</a:t>
            </a:r>
            <a:endParaRPr lang="en-US" altLang="en-US" sz="1200" dirty="0">
              <a:ea typeface="Times New Roman" panose="02020603050405020304" pitchFamily="18" charset="0"/>
            </a:endParaRPr>
          </a:p>
          <a:p>
            <a:pPr algn="ctr" defTabSz="7429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raising agent in this recipe is the CO2 from the baking powder in the flour and air that you have beaten in. </a:t>
            </a:r>
            <a:endParaRPr lang="en-US" altLang="en-US" sz="1200" dirty="0">
              <a:ea typeface="Times New Roman" panose="02020603050405020304" pitchFamily="18" charset="0"/>
            </a:endParaRPr>
          </a:p>
          <a:p>
            <a:pPr algn="ctr" defTabSz="7429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u="sng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AT HOME</a:t>
            </a:r>
            <a:endParaRPr lang="en-US" altLang="en-US" sz="1200" dirty="0">
              <a:ea typeface="Times New Roman" panose="02020603050405020304" pitchFamily="18" charset="0"/>
            </a:endParaRPr>
          </a:p>
          <a:p>
            <a:pPr algn="ctr" defTabSz="7429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Store in an air tight container. </a:t>
            </a:r>
            <a:endParaRPr lang="en-US" altLang="en-US" sz="1200" dirty="0">
              <a:ea typeface="Times New Roman" panose="02020603050405020304" pitchFamily="18" charset="0"/>
            </a:endParaRPr>
          </a:p>
          <a:p>
            <a:pPr algn="ctr" defTabSz="7429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b="1" u="sng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TIPS</a:t>
            </a:r>
            <a:endParaRPr lang="en-US" altLang="en-US" sz="1200" dirty="0">
              <a:ea typeface="Times New Roman" panose="02020603050405020304" pitchFamily="18" charset="0"/>
            </a:endParaRPr>
          </a:p>
          <a:p>
            <a:pPr algn="ctr" defTabSz="74295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altLang="en-US" sz="1200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Compare your cookies with a shop bought version.  Describe the </a:t>
            </a:r>
            <a:r>
              <a:rPr lang="en-US" altLang="en-US" sz="1200" dirty="0" err="1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colour</a:t>
            </a:r>
            <a:r>
              <a:rPr lang="en-US" altLang="en-US" sz="1200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1200" dirty="0" err="1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flavour</a:t>
            </a:r>
            <a:r>
              <a:rPr lang="en-US" altLang="en-US" sz="1200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and texture</a:t>
            </a:r>
            <a:r>
              <a:rPr lang="en-US" altLang="en-US" sz="975" dirty="0">
                <a:solidFill>
                  <a:srgbClr val="000000"/>
                </a:solidFill>
                <a:latin typeface="Comic Sans MS" panose="030F07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altLang="en-US" sz="1463" dirty="0">
              <a:latin typeface="Arial" panose="020B0604020202020204" pitchFamily="34" charset="0"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1472142" y="568537"/>
            <a:ext cx="150106" cy="3001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4295" tIns="37148" rIns="74295" bIns="37148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 sz="1463"/>
          </a:p>
        </p:txBody>
      </p:sp>
      <p:sp>
        <p:nvSpPr>
          <p:cNvPr id="12" name="Rectangle 17"/>
          <p:cNvSpPr>
            <a:spLocks noChangeArrowheads="1"/>
          </p:cNvSpPr>
          <p:nvPr/>
        </p:nvSpPr>
        <p:spPr bwMode="auto">
          <a:xfrm>
            <a:off x="1472142" y="727390"/>
            <a:ext cx="150106" cy="7253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4295" tIns="37148" rIns="74295" bIns="37148" numCol="1" anchor="ctr" anchorCtr="0" compatLnSpc="1">
            <a:prstTxWarp prst="textNoShape">
              <a:avLst/>
            </a:prstTxWarp>
            <a:spAutoFit/>
          </a:bodyPr>
          <a:lstStyle/>
          <a:p>
            <a:pPr defTabSz="74295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894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defTabSz="742950" eaLnBrk="0" fontAlgn="base" hangingPunct="0">
              <a:spcBef>
                <a:spcPct val="0"/>
              </a:spcBef>
              <a:spcAft>
                <a:spcPct val="0"/>
              </a:spcAft>
            </a:pPr>
            <a:br>
              <a:rPr lang="en-GB" altLang="en-US" sz="894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GB" altLang="en-US" sz="975"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defTabSz="742950"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altLang="en-US" sz="1463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76049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266</Words>
  <Application>Microsoft Office PowerPoint</Application>
  <PresentationFormat>A4 Paper (210x297 mm)</PresentationFormat>
  <Paragraphs>40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Comic Sans MS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 Browning</dc:creator>
  <cp:lastModifiedBy>A Corry</cp:lastModifiedBy>
  <cp:revision>4</cp:revision>
  <cp:lastPrinted>2018-07-03T11:28:46Z</cp:lastPrinted>
  <dcterms:created xsi:type="dcterms:W3CDTF">2018-05-14T08:08:36Z</dcterms:created>
  <dcterms:modified xsi:type="dcterms:W3CDTF">2021-07-16T09:24:47Z</dcterms:modified>
</cp:coreProperties>
</file>