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B7128A-89E6-441A-B3D0-3432F0B62C3D}" type="datetimeFigureOut">
              <a:rPr lang="en-GB" smtClean="0"/>
              <a:t>21/11/2019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486DC-6F09-43D6-B85B-C8EB75EBF26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176480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B7128A-89E6-441A-B3D0-3432F0B62C3D}" type="datetimeFigureOut">
              <a:rPr lang="en-GB" smtClean="0"/>
              <a:t>21/11/2019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486DC-6F09-43D6-B85B-C8EB75EBF26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813988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B7128A-89E6-441A-B3D0-3432F0B62C3D}" type="datetimeFigureOut">
              <a:rPr lang="en-GB" smtClean="0"/>
              <a:t>21/11/2019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486DC-6F09-43D6-B85B-C8EB75EBF26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981738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B7128A-89E6-441A-B3D0-3432F0B62C3D}" type="datetimeFigureOut">
              <a:rPr lang="en-GB" smtClean="0"/>
              <a:t>21/11/2019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486DC-6F09-43D6-B85B-C8EB75EBF26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748118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B7128A-89E6-441A-B3D0-3432F0B62C3D}" type="datetimeFigureOut">
              <a:rPr lang="en-GB" smtClean="0"/>
              <a:t>21/11/2019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486DC-6F09-43D6-B85B-C8EB75EBF26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636707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B7128A-89E6-441A-B3D0-3432F0B62C3D}" type="datetimeFigureOut">
              <a:rPr lang="en-GB" smtClean="0"/>
              <a:t>21/11/2019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486DC-6F09-43D6-B85B-C8EB75EBF26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912904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B7128A-89E6-441A-B3D0-3432F0B62C3D}" type="datetimeFigureOut">
              <a:rPr lang="en-GB" smtClean="0"/>
              <a:t>21/11/2019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486DC-6F09-43D6-B85B-C8EB75EBF26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492559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B7128A-89E6-441A-B3D0-3432F0B62C3D}" type="datetimeFigureOut">
              <a:rPr lang="en-GB" smtClean="0"/>
              <a:t>21/11/2019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486DC-6F09-43D6-B85B-C8EB75EBF26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375806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B7128A-89E6-441A-B3D0-3432F0B62C3D}" type="datetimeFigureOut">
              <a:rPr lang="en-GB" smtClean="0"/>
              <a:t>21/11/2019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486DC-6F09-43D6-B85B-C8EB75EBF26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548696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B7128A-89E6-441A-B3D0-3432F0B62C3D}" type="datetimeFigureOut">
              <a:rPr lang="en-GB" smtClean="0"/>
              <a:t>21/11/2019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486DC-6F09-43D6-B85B-C8EB75EBF26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131430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B7128A-89E6-441A-B3D0-3432F0B62C3D}" type="datetimeFigureOut">
              <a:rPr lang="en-GB" smtClean="0"/>
              <a:t>21/11/2019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486DC-6F09-43D6-B85B-C8EB75EBF26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816151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B7128A-89E6-441A-B3D0-3432F0B62C3D}" type="datetimeFigureOut">
              <a:rPr lang="en-GB" smtClean="0"/>
              <a:t>21/11/2019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6486DC-6F09-43D6-B85B-C8EB75EBF26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221559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16"/>
          <p:cNvSpPr txBox="1">
            <a:spLocks noChangeArrowheads="1"/>
          </p:cNvSpPr>
          <p:nvPr/>
        </p:nvSpPr>
        <p:spPr bwMode="auto">
          <a:xfrm>
            <a:off x="1565275" y="99615"/>
            <a:ext cx="6605270" cy="738664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GB" sz="1400" b="1" u="sng" dirty="0">
                <a:solidFill>
                  <a:srgbClr val="000000"/>
                </a:solidFill>
                <a:latin typeface="Comic Sans MS" panose="030F0702030302020204" pitchFamily="66" charset="0"/>
                <a:ea typeface="Times New Roman" panose="02020603050405020304" pitchFamily="18" charset="0"/>
              </a:rPr>
              <a:t>Learning objective</a:t>
            </a:r>
            <a:r>
              <a:rPr lang="en-GB" sz="1400" dirty="0">
                <a:solidFill>
                  <a:srgbClr val="000000"/>
                </a:solidFill>
                <a:latin typeface="Comic Sans MS" panose="030F0702030302020204" pitchFamily="66" charset="0"/>
                <a:ea typeface="Times New Roman" panose="02020603050405020304" pitchFamily="18" charset="0"/>
              </a:rPr>
              <a:t> ..</a:t>
            </a:r>
            <a:endParaRPr lang="en-GB" sz="1200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en-GB" sz="1400" b="1" dirty="0">
                <a:solidFill>
                  <a:srgbClr val="000000"/>
                </a:solidFill>
                <a:latin typeface="Comic Sans MS" panose="030F0702030302020204" pitchFamily="66" charset="0"/>
                <a:ea typeface="Times New Roman" panose="02020603050405020304" pitchFamily="18" charset="0"/>
              </a:rPr>
              <a:t>Today we are </a:t>
            </a:r>
            <a:r>
              <a:rPr lang="en-GB" sz="1400" b="1" dirty="0">
                <a:solidFill>
                  <a:srgbClr val="000000"/>
                </a:solidFill>
                <a:latin typeface="Comic Sans MS" panose="030F0702030302020204" pitchFamily="66" charset="0"/>
                <a:ea typeface="Times New Roman" panose="02020603050405020304" pitchFamily="18" charset="0"/>
              </a:rPr>
              <a:t>learning how to mix and bake cake ingredients and make a lemon glaze.  </a:t>
            </a:r>
            <a:endParaRPr lang="en-GB" sz="1200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" name="TextBox 1"/>
          <p:cNvSpPr txBox="1"/>
          <p:nvPr/>
        </p:nvSpPr>
        <p:spPr>
          <a:xfrm>
            <a:off x="1961698" y="1917065"/>
            <a:ext cx="3629025" cy="2677656"/>
          </a:xfrm>
          <a:prstGeom prst="rect">
            <a:avLst/>
          </a:prstGeom>
          <a:noFill/>
          <a:ln w="57150" cmpd="thickThin">
            <a:noFill/>
          </a:ln>
        </p:spPr>
        <p:txBody>
          <a:bodyPr wrap="square" rtlCol="0">
            <a:spAutoFit/>
          </a:bodyPr>
          <a:lstStyle/>
          <a:p>
            <a:r>
              <a:rPr lang="en-GB" sz="1400" dirty="0">
                <a:solidFill>
                  <a:prstClr val="black"/>
                </a:solidFill>
                <a:latin typeface="Comic Sans MS" panose="030F0702030302020204" pitchFamily="66" charset="0"/>
                <a:ea typeface="Times New Roman" panose="02020603050405020304" pitchFamily="18" charset="0"/>
              </a:rPr>
              <a:t>100g butter / margarine </a:t>
            </a:r>
          </a:p>
          <a:p>
            <a:r>
              <a:rPr lang="en-GB" sz="1400" dirty="0">
                <a:solidFill>
                  <a:prstClr val="black"/>
                </a:solidFill>
                <a:latin typeface="Comic Sans MS" panose="030F0702030302020204" pitchFamily="66" charset="0"/>
                <a:ea typeface="Times New Roman" panose="02020603050405020304" pitchFamily="18" charset="0"/>
              </a:rPr>
              <a:t>100g sugar</a:t>
            </a:r>
          </a:p>
          <a:p>
            <a:r>
              <a:rPr lang="en-GB" sz="1400" dirty="0">
                <a:solidFill>
                  <a:prstClr val="black"/>
                </a:solidFill>
                <a:latin typeface="Comic Sans MS" panose="030F0702030302020204" pitchFamily="66" charset="0"/>
                <a:ea typeface="Times New Roman" panose="02020603050405020304" pitchFamily="18" charset="0"/>
              </a:rPr>
              <a:t>120g self rising - flour </a:t>
            </a:r>
          </a:p>
          <a:p>
            <a:r>
              <a:rPr lang="en-GB" sz="1400" dirty="0">
                <a:solidFill>
                  <a:prstClr val="black"/>
                </a:solidFill>
                <a:latin typeface="Comic Sans MS" panose="030F0702030302020204" pitchFamily="66" charset="0"/>
                <a:ea typeface="Times New Roman" panose="02020603050405020304" pitchFamily="18" charset="0"/>
              </a:rPr>
              <a:t>½ tsp baking powder (from school)</a:t>
            </a:r>
          </a:p>
          <a:p>
            <a:r>
              <a:rPr lang="en-GB" sz="1400" dirty="0">
                <a:solidFill>
                  <a:prstClr val="black"/>
                </a:solidFill>
                <a:latin typeface="Comic Sans MS" panose="030F0702030302020204" pitchFamily="66" charset="0"/>
                <a:ea typeface="Times New Roman" panose="02020603050405020304" pitchFamily="18" charset="0"/>
              </a:rPr>
              <a:t>Splash of milk </a:t>
            </a:r>
            <a:r>
              <a:rPr lang="en-GB" sz="1400" dirty="0">
                <a:solidFill>
                  <a:prstClr val="black"/>
                </a:solidFill>
                <a:latin typeface="Comic Sans MS" panose="030F0702030302020204" pitchFamily="66" charset="0"/>
                <a:ea typeface="Times New Roman" panose="02020603050405020304" pitchFamily="18" charset="0"/>
              </a:rPr>
              <a:t>(from school)</a:t>
            </a:r>
          </a:p>
          <a:p>
            <a:r>
              <a:rPr lang="en-GB" sz="1400" dirty="0">
                <a:solidFill>
                  <a:prstClr val="black"/>
                </a:solidFill>
                <a:latin typeface="Comic Sans MS" panose="030F0702030302020204" pitchFamily="66" charset="0"/>
                <a:ea typeface="Times New Roman" panose="02020603050405020304" pitchFamily="18" charset="0"/>
              </a:rPr>
              <a:t>2 eggs </a:t>
            </a:r>
          </a:p>
          <a:p>
            <a:r>
              <a:rPr lang="en-GB" sz="1400" dirty="0">
                <a:solidFill>
                  <a:prstClr val="black"/>
                </a:solidFill>
                <a:latin typeface="Comic Sans MS" panose="030F0702030302020204" pitchFamily="66" charset="0"/>
                <a:ea typeface="Times New Roman" panose="02020603050405020304" pitchFamily="18" charset="0"/>
              </a:rPr>
              <a:t>1 lemon – grated zest used in cake a juice used for glaze. </a:t>
            </a:r>
          </a:p>
          <a:p>
            <a:endParaRPr lang="en-GB" sz="1400" dirty="0">
              <a:solidFill>
                <a:prstClr val="black"/>
              </a:solidFill>
              <a:latin typeface="Comic Sans MS" panose="030F0702030302020204" pitchFamily="66" charset="0"/>
              <a:ea typeface="Times New Roman" panose="02020603050405020304" pitchFamily="18" charset="0"/>
            </a:endParaRPr>
          </a:p>
          <a:p>
            <a:r>
              <a:rPr lang="en-GB" sz="1400" dirty="0">
                <a:solidFill>
                  <a:prstClr val="black"/>
                </a:solidFill>
                <a:latin typeface="Comic Sans MS" panose="030F0702030302020204" pitchFamily="66" charset="0"/>
                <a:ea typeface="Times New Roman" panose="02020603050405020304" pitchFamily="18" charset="0"/>
              </a:rPr>
              <a:t>For the glaze </a:t>
            </a:r>
          </a:p>
          <a:p>
            <a:r>
              <a:rPr lang="en-GB" sz="1400" dirty="0">
                <a:solidFill>
                  <a:prstClr val="black"/>
                </a:solidFill>
                <a:latin typeface="Comic Sans MS" panose="030F0702030302020204" pitchFamily="66" charset="0"/>
                <a:ea typeface="Times New Roman" panose="02020603050405020304" pitchFamily="18" charset="0"/>
              </a:rPr>
              <a:t>75g sugar</a:t>
            </a:r>
            <a:endParaRPr lang="en-GB" sz="1400" dirty="0">
              <a:solidFill>
                <a:prstClr val="black"/>
              </a:solidFill>
              <a:latin typeface="Comic Sans MS" panose="030F0702030302020204" pitchFamily="66" charset="0"/>
              <a:ea typeface="Times New Roman" panose="02020603050405020304" pitchFamily="18" charset="0"/>
            </a:endParaRPr>
          </a:p>
          <a:p>
            <a:r>
              <a:rPr lang="en-GB" sz="1400" dirty="0">
                <a:solidFill>
                  <a:prstClr val="black"/>
                </a:solidFill>
                <a:latin typeface="Comic Sans MS" panose="030F0702030302020204" pitchFamily="66" charset="0"/>
                <a:ea typeface="Times New Roman" panose="02020603050405020304" pitchFamily="18" charset="0"/>
              </a:rPr>
              <a:t> </a:t>
            </a:r>
            <a:endParaRPr lang="en-GB" sz="1200" dirty="0">
              <a:solidFill>
                <a:prstClr val="black"/>
              </a:solidFill>
              <a:latin typeface="Comic Sans MS" panose="030F0702030302020204" pitchFamily="66" charset="0"/>
              <a:ea typeface="Times New Roman" panose="02020603050405020304" pitchFamily="18" charset="0"/>
            </a:endParaRPr>
          </a:p>
        </p:txBody>
      </p:sp>
      <p:sp>
        <p:nvSpPr>
          <p:cNvPr id="5" name="TextBox 28"/>
          <p:cNvSpPr txBox="1"/>
          <p:nvPr/>
        </p:nvSpPr>
        <p:spPr>
          <a:xfrm>
            <a:off x="6045385" y="535061"/>
            <a:ext cx="4436110" cy="3453766"/>
          </a:xfrm>
          <a:prstGeom prst="rect">
            <a:avLst/>
          </a:prstGeom>
          <a:noFill/>
          <a:ln w="57150" cmpd="thickThin">
            <a:noFill/>
          </a:ln>
        </p:spPr>
        <p:txBody>
          <a:bodyPr wrap="square" rtlCol="0">
            <a:spAutoFit/>
          </a:bodyPr>
          <a:lstStyle/>
          <a:p>
            <a:pPr algn="r">
              <a:lnSpc>
                <a:spcPct val="115000"/>
              </a:lnSpc>
              <a:spcAft>
                <a:spcPts val="1000"/>
              </a:spcAft>
            </a:pPr>
            <a:r>
              <a:rPr lang="en-GB" sz="1400" b="1" u="sng" dirty="0">
                <a:solidFill>
                  <a:prstClr val="black"/>
                </a:solidFill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Method</a:t>
            </a:r>
            <a:endParaRPr lang="en-GB" sz="1100" dirty="0">
              <a:solidFill>
                <a:prstClr val="black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571500" indent="-342900" algn="r">
              <a:buFont typeface="+mj-lt"/>
              <a:buAutoNum type="arabicPeriod"/>
            </a:pPr>
            <a:r>
              <a:rPr lang="en-GB" sz="1400" dirty="0">
                <a:solidFill>
                  <a:prstClr val="black"/>
                </a:solidFill>
                <a:latin typeface="Comic Sans MS" panose="030F0702030302020204" pitchFamily="66" charset="0"/>
                <a:ea typeface="Times New Roman" panose="02020603050405020304" pitchFamily="18" charset="0"/>
              </a:rPr>
              <a:t>Turn oven to 180 </a:t>
            </a:r>
            <a:r>
              <a:rPr lang="en-GB" sz="1400" dirty="0">
                <a:latin typeface="Comic Sans MS" panose="030F0702030302020204" pitchFamily="66" charset="0"/>
                <a:ea typeface="Times New Roman" panose="02020603050405020304" pitchFamily="18" charset="0"/>
              </a:rPr>
              <a:t>degrees </a:t>
            </a:r>
            <a:r>
              <a:rPr lang="en-GB" sz="1400" dirty="0">
                <a:latin typeface="Comic Sans MS" panose="030F0702030302020204" pitchFamily="66" charset="0"/>
                <a:ea typeface="Times New Roman" panose="02020603050405020304" pitchFamily="18" charset="0"/>
              </a:rPr>
              <a:t>C / gas mark 4. Grease and line the tin.</a:t>
            </a:r>
          </a:p>
          <a:p>
            <a:pPr marL="571500" indent="-342900" algn="r">
              <a:buFont typeface="+mj-lt"/>
              <a:buAutoNum type="arabicPeriod"/>
            </a:pPr>
            <a:r>
              <a:rPr lang="en-GB" sz="1400" dirty="0">
                <a:latin typeface="Comic Sans MS" panose="030F0702030302020204" pitchFamily="66" charset="0"/>
                <a:ea typeface="Times New Roman" panose="02020603050405020304" pitchFamily="18" charset="0"/>
              </a:rPr>
              <a:t>Place butter / margarine, sugar, flour baking powder, eggs, milk and lemon zest into a mixing bowl. Beat until smooth.</a:t>
            </a:r>
          </a:p>
          <a:p>
            <a:pPr marL="571500" indent="-342900" algn="r">
              <a:buFont typeface="+mj-lt"/>
              <a:buAutoNum type="arabicPeriod"/>
            </a:pPr>
            <a:r>
              <a:rPr lang="en-GB" sz="1400" dirty="0">
                <a:latin typeface="Comic Sans MS" panose="030F0702030302020204" pitchFamily="66" charset="0"/>
                <a:ea typeface="Times New Roman" panose="02020603050405020304" pitchFamily="18" charset="0"/>
              </a:rPr>
              <a:t>Place mixture into tin. </a:t>
            </a:r>
          </a:p>
          <a:p>
            <a:pPr marL="571500" indent="-342900" algn="r">
              <a:buFont typeface="+mj-lt"/>
              <a:buAutoNum type="arabicPeriod"/>
            </a:pPr>
            <a:r>
              <a:rPr lang="en-GB" sz="1400" dirty="0">
                <a:latin typeface="Comic Sans MS" panose="030F0702030302020204" pitchFamily="66" charset="0"/>
                <a:ea typeface="Times New Roman" panose="02020603050405020304" pitchFamily="18" charset="0"/>
              </a:rPr>
              <a:t>Bake for 30 minutes until risen and springy to the touch. </a:t>
            </a:r>
          </a:p>
          <a:p>
            <a:pPr marL="571500" indent="-342900" algn="r">
              <a:buFont typeface="+mj-lt"/>
              <a:buAutoNum type="arabicPeriod"/>
            </a:pPr>
            <a:r>
              <a:rPr lang="en-GB" sz="1400" dirty="0">
                <a:latin typeface="Comic Sans MS" panose="030F0702030302020204" pitchFamily="66" charset="0"/>
                <a:ea typeface="Times New Roman" panose="02020603050405020304" pitchFamily="18" charset="0"/>
              </a:rPr>
              <a:t>Make the glaze by mixing the lemon juice with the sugar. </a:t>
            </a:r>
          </a:p>
          <a:p>
            <a:pPr marL="571500" indent="-342900" algn="r">
              <a:buFont typeface="+mj-lt"/>
              <a:buAutoNum type="arabicPeriod"/>
            </a:pPr>
            <a:r>
              <a:rPr lang="en-GB" sz="1400" dirty="0">
                <a:latin typeface="Comic Sans MS" panose="030F0702030302020204" pitchFamily="66" charset="0"/>
                <a:ea typeface="Times New Roman" panose="02020603050405020304" pitchFamily="18" charset="0"/>
              </a:rPr>
              <a:t>Spoon the glaze over the warn cake and leave to cool. </a:t>
            </a:r>
          </a:p>
          <a:p>
            <a:pPr marL="571500" indent="-342900" algn="r">
              <a:buFont typeface="+mj-lt"/>
              <a:buAutoNum type="arabicPeriod"/>
            </a:pPr>
            <a:r>
              <a:rPr lang="en-GB" sz="1400" dirty="0">
                <a:latin typeface="Comic Sans MS" panose="030F0702030302020204" pitchFamily="66" charset="0"/>
                <a:ea typeface="Times New Roman" panose="02020603050405020304" pitchFamily="18" charset="0"/>
              </a:rPr>
              <a:t>Wash up and write name label.  </a:t>
            </a:r>
            <a:endParaRPr lang="en-GB" sz="1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57200" indent="-228600" algn="r"/>
            <a:endParaRPr lang="en-GB" sz="1200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" name="Text Box 23"/>
          <p:cNvSpPr txBox="1"/>
          <p:nvPr/>
        </p:nvSpPr>
        <p:spPr>
          <a:xfrm>
            <a:off x="1961698" y="4559539"/>
            <a:ext cx="2159635" cy="1797050"/>
          </a:xfrm>
          <a:prstGeom prst="rect">
            <a:avLst/>
          </a:prstGeom>
          <a:solidFill>
            <a:schemeClr val="lt1"/>
          </a:solidFill>
          <a:ln w="6350">
            <a:solidFill>
              <a:prstClr val="black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GB" sz="1400" b="1" u="sng" dirty="0">
                <a:solidFill>
                  <a:srgbClr val="000000"/>
                </a:solidFill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Equipment to get out at </a:t>
            </a:r>
            <a:r>
              <a:rPr lang="en-GB" sz="1400" b="1" u="sng" dirty="0">
                <a:solidFill>
                  <a:srgbClr val="000000"/>
                </a:solidFill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school</a:t>
            </a:r>
            <a:endParaRPr lang="en-GB" sz="1200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en-GB" sz="1400" dirty="0">
                <a:solidFill>
                  <a:srgbClr val="000000"/>
                </a:solidFill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Chopping board</a:t>
            </a:r>
            <a:endParaRPr lang="en-GB" sz="1200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en-GB" sz="1400" dirty="0">
                <a:solidFill>
                  <a:srgbClr val="000000"/>
                </a:solidFill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Vegetable </a:t>
            </a:r>
            <a:r>
              <a:rPr lang="en-GB" sz="1400" dirty="0">
                <a:solidFill>
                  <a:srgbClr val="000000"/>
                </a:solidFill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knife</a:t>
            </a:r>
          </a:p>
          <a:p>
            <a:r>
              <a:rPr lang="en-GB" sz="1400" dirty="0">
                <a:solidFill>
                  <a:srgbClr val="000000"/>
                </a:solidFill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Mixing bowl</a:t>
            </a:r>
          </a:p>
          <a:p>
            <a:r>
              <a:rPr lang="en-GB" sz="1400" dirty="0">
                <a:solidFill>
                  <a:srgbClr val="000000"/>
                </a:solidFill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Wooden spoon </a:t>
            </a:r>
          </a:p>
          <a:p>
            <a:r>
              <a:rPr lang="en-GB" sz="1400" dirty="0">
                <a:solidFill>
                  <a:srgbClr val="000000"/>
                </a:solidFill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Zester </a:t>
            </a:r>
          </a:p>
          <a:p>
            <a:r>
              <a:rPr lang="en-GB" sz="1400" dirty="0">
                <a:solidFill>
                  <a:srgbClr val="000000"/>
                </a:solidFill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Juicer </a:t>
            </a:r>
            <a:endParaRPr lang="en-GB" sz="1200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" name="Text Box 24"/>
          <p:cNvSpPr txBox="1"/>
          <p:nvPr/>
        </p:nvSpPr>
        <p:spPr>
          <a:xfrm>
            <a:off x="2452245" y="990885"/>
            <a:ext cx="4012637" cy="729430"/>
          </a:xfrm>
          <a:prstGeom prst="rect">
            <a:avLst/>
          </a:prstGeom>
          <a:noFill/>
          <a:ln>
            <a:noFill/>
          </a:ln>
          <a:effectLst/>
        </p:spPr>
        <p:txBody>
          <a:bodyPr rot="0" spcFirstLastPara="0" vert="horz" wrap="non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n-GB" sz="3600" b="1" spc="100" dirty="0">
                <a:ln w="9004" cap="flat" cmpd="sng" algn="ctr">
                  <a:solidFill>
                    <a:prstClr val="black"/>
                  </a:solidFill>
                  <a:prstDash val="solid"/>
                  <a:round/>
                </a:ln>
                <a:noFill/>
                <a:effectLst>
                  <a:outerShdw blurRad="25006" dist="20003" dir="16020000" algn="tl">
                    <a:srgbClr val="4F81BD">
                      <a:satMod val="200000"/>
                      <a:shade val="1000"/>
                      <a:alpha val="60000"/>
                    </a:srgbClr>
                  </a:outerShdw>
                </a:effectLst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Lemon </a:t>
            </a:r>
            <a:r>
              <a:rPr lang="en-GB" sz="3600" b="1" spc="100" dirty="0" err="1">
                <a:ln w="9004" cap="flat" cmpd="sng" algn="ctr">
                  <a:solidFill>
                    <a:prstClr val="black"/>
                  </a:solidFill>
                  <a:prstDash val="solid"/>
                  <a:round/>
                </a:ln>
                <a:noFill/>
                <a:effectLst>
                  <a:outerShdw blurRad="25006" dist="20003" dir="16020000" algn="tl">
                    <a:srgbClr val="4F81BD">
                      <a:satMod val="200000"/>
                      <a:shade val="1000"/>
                      <a:alpha val="60000"/>
                    </a:srgbClr>
                  </a:outerShdw>
                </a:effectLst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Traybake</a:t>
            </a:r>
            <a:endParaRPr lang="en-GB" sz="1100" dirty="0">
              <a:ln w="9004" cap="flat" cmpd="sng" algn="ctr">
                <a:solidFill>
                  <a:prstClr val="black"/>
                </a:solidFill>
                <a:prstDash val="solid"/>
                <a:round/>
              </a:ln>
              <a:noFill/>
              <a:latin typeface="Comic Sans MS" panose="030F0702030302020204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87285" y="3988828"/>
            <a:ext cx="2691635" cy="2691635"/>
          </a:xfrm>
          <a:prstGeom prst="rect">
            <a:avLst/>
          </a:prstGeom>
        </p:spPr>
      </p:pic>
      <p:sp>
        <p:nvSpPr>
          <p:cNvPr id="10" name="Text Box 23"/>
          <p:cNvSpPr txBox="1"/>
          <p:nvPr/>
        </p:nvSpPr>
        <p:spPr>
          <a:xfrm>
            <a:off x="3518289" y="3653411"/>
            <a:ext cx="2258223" cy="725867"/>
          </a:xfrm>
          <a:prstGeom prst="rect">
            <a:avLst/>
          </a:prstGeom>
          <a:solidFill>
            <a:schemeClr val="lt1"/>
          </a:solidFill>
          <a:ln w="6350">
            <a:solidFill>
              <a:prstClr val="black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GB" sz="1400" b="1" u="sng" dirty="0">
                <a:solidFill>
                  <a:srgbClr val="000000"/>
                </a:solidFill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FROM HOME 20cm round or square baking tin </a:t>
            </a:r>
            <a:endParaRPr lang="en-GB" sz="1200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5370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185</Words>
  <Application>Microsoft Office PowerPoint</Application>
  <PresentationFormat>Widescreen</PresentationFormat>
  <Paragraphs>30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Arial</vt:lpstr>
      <vt:lpstr>Calibri</vt:lpstr>
      <vt:lpstr>Calibri Light</vt:lpstr>
      <vt:lpstr>Comic Sans MS</vt:lpstr>
      <vt:lpstr>Times New Roman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 Browning</dc:creator>
  <cp:lastModifiedBy>F Browning</cp:lastModifiedBy>
  <cp:revision>1</cp:revision>
  <dcterms:created xsi:type="dcterms:W3CDTF">2019-11-21T18:49:36Z</dcterms:created>
  <dcterms:modified xsi:type="dcterms:W3CDTF">2019-11-21T18:50:01Z</dcterms:modified>
</cp:coreProperties>
</file>