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99CC"/>
    <a:srgbClr val="EE7D00"/>
    <a:srgbClr val="725842"/>
    <a:srgbClr val="FBF753"/>
    <a:srgbClr val="90C139"/>
    <a:srgbClr val="3FBF67"/>
    <a:srgbClr val="006666"/>
    <a:srgbClr val="FFFF66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55AC2-6111-4BFE-B589-7B59E41177AF}" type="datetimeFigureOut">
              <a:rPr lang="en-GB" smtClean="0"/>
              <a:t>06/03/2016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2960D5-5EA1-4FA7-A9A5-52803CD395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950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7ADC-03F4-584D-955A-D81CC09D3A18}" type="datetimeFigureOut">
              <a:rPr lang="en-US" smtClean="0"/>
              <a:t>3/6/2016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29BA-DFC6-0745-BA2A-4B040B23DF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581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7ADC-03F4-584D-955A-D81CC09D3A18}" type="datetimeFigureOut">
              <a:rPr lang="en-US" smtClean="0"/>
              <a:t>3/6/2016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29BA-DFC6-0745-BA2A-4B040B23DF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34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49" y="274642"/>
            <a:ext cx="2228851" cy="5851526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7" y="274642"/>
            <a:ext cx="6534151" cy="5851526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7ADC-03F4-584D-955A-D81CC09D3A18}" type="datetimeFigureOut">
              <a:rPr lang="en-US" smtClean="0"/>
              <a:t>3/6/2016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29BA-DFC6-0745-BA2A-4B040B23DF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8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7ADC-03F4-584D-955A-D81CC09D3A18}" type="datetimeFigureOut">
              <a:rPr lang="en-US" smtClean="0"/>
              <a:t>3/6/2016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29BA-DFC6-0745-BA2A-4B040B23DF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40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7ADC-03F4-584D-955A-D81CC09D3A18}" type="datetimeFigureOut">
              <a:rPr lang="en-US" smtClean="0"/>
              <a:t>3/6/2016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29BA-DFC6-0745-BA2A-4B040B23DF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74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3" y="1600203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6" y="1600203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7ADC-03F4-584D-955A-D81CC09D3A18}" type="datetimeFigureOut">
              <a:rPr lang="en-US" smtClean="0"/>
              <a:t>3/6/2016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29BA-DFC6-0745-BA2A-4B040B23DF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341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6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6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7ADC-03F4-584D-955A-D81CC09D3A18}" type="datetimeFigureOut">
              <a:rPr lang="en-US" smtClean="0"/>
              <a:t>3/6/2016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29BA-DFC6-0745-BA2A-4B040B23DF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365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7ADC-03F4-584D-955A-D81CC09D3A18}" type="datetimeFigureOut">
              <a:rPr lang="en-US" smtClean="0"/>
              <a:t>3/6/2016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29BA-DFC6-0745-BA2A-4B040B23DF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803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7ADC-03F4-584D-955A-D81CC09D3A18}" type="datetimeFigureOut">
              <a:rPr lang="en-US" smtClean="0"/>
              <a:t>3/6/2016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29BA-DFC6-0745-BA2A-4B040B23DF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28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8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73056"/>
            <a:ext cx="511174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8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7ADC-03F4-584D-955A-D81CC09D3A18}" type="datetimeFigureOut">
              <a:rPr lang="en-US" smtClean="0"/>
              <a:t>3/6/2016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29BA-DFC6-0745-BA2A-4B040B23DF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889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7ADC-03F4-584D-955A-D81CC09D3A18}" type="datetimeFigureOut">
              <a:rPr lang="en-US" smtClean="0"/>
              <a:t>3/6/2016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29BA-DFC6-0745-BA2A-4B040B23DF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571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47ADC-03F4-584D-955A-D81CC09D3A18}" type="datetimeFigureOut">
              <a:rPr lang="en-US" smtClean="0"/>
              <a:t>3/6/2016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A29BA-DFC6-0745-BA2A-4B040B23DF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865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4" y="249382"/>
            <a:ext cx="3900205" cy="788167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GB" sz="2400" b="1" dirty="0" smtClean="0">
                <a:solidFill>
                  <a:schemeClr val="bg1"/>
                </a:solidFill>
                <a:latin typeface="Comic Sans MS"/>
                <a:cs typeface="Comic Sans MS"/>
              </a:rPr>
              <a:t>Bolognese Sauce</a:t>
            </a:r>
            <a:br>
              <a:rPr lang="en-GB" sz="2400" b="1" dirty="0" smtClean="0">
                <a:solidFill>
                  <a:schemeClr val="bg1"/>
                </a:solidFill>
                <a:latin typeface="Comic Sans MS"/>
                <a:cs typeface="Comic Sans MS"/>
              </a:rPr>
            </a:br>
            <a:r>
              <a:rPr lang="en-GB" sz="2400" b="1" dirty="0" smtClean="0">
                <a:solidFill>
                  <a:schemeClr val="bg1"/>
                </a:solidFill>
                <a:latin typeface="Comic Sans MS"/>
                <a:cs typeface="Comic Sans MS"/>
              </a:rPr>
              <a:t> </a:t>
            </a:r>
            <a:r>
              <a:rPr lang="en-GB" sz="1800" b="1" dirty="0" smtClean="0">
                <a:solidFill>
                  <a:schemeClr val="bg1"/>
                </a:solidFill>
                <a:latin typeface="Comic Sans MS"/>
                <a:cs typeface="Comic Sans MS"/>
              </a:rPr>
              <a:t>(extra vegetables)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6271" y="1159603"/>
            <a:ext cx="3629155" cy="2800767"/>
          </a:xfrm>
          <a:prstGeom prst="rect">
            <a:avLst/>
          </a:prstGeom>
          <a:noFill/>
          <a:ln w="57150" cmpd="thickThin">
            <a:noFill/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latin typeface="Comic Sans MS" panose="030F0702030302020204" pitchFamily="66" charset="0"/>
              </a:rPr>
              <a:t>Recipe 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1 onion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100g/40z </a:t>
            </a:r>
            <a:r>
              <a:rPr lang="en-GB" b="1" dirty="0" smtClean="0">
                <a:latin typeface="Comic Sans MS" panose="030F0702030302020204" pitchFamily="66" charset="0"/>
              </a:rPr>
              <a:t>mushrooms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250g/1/2 lb minced beef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1large can chopped tomatoes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1 stock cube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1 garlic clove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1 small </a:t>
            </a:r>
            <a:r>
              <a:rPr lang="en-GB" b="1" dirty="0" smtClean="0">
                <a:latin typeface="Comic Sans MS" panose="030F0702030302020204" pitchFamily="66" charset="0"/>
              </a:rPr>
              <a:t>courgette or carrot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1 </a:t>
            </a:r>
            <a:r>
              <a:rPr lang="en-GB" dirty="0" err="1" smtClean="0">
                <a:latin typeface="Comic Sans MS" panose="030F0702030302020204" pitchFamily="66" charset="0"/>
              </a:rPr>
              <a:t>tsp</a:t>
            </a:r>
            <a:r>
              <a:rPr lang="en-GB" dirty="0" smtClean="0">
                <a:latin typeface="Comic Sans MS" panose="030F0702030302020204" pitchFamily="66" charset="0"/>
              </a:rPr>
              <a:t> mixed herbs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97926" y="359999"/>
            <a:ext cx="4905589" cy="3816429"/>
          </a:xfrm>
          <a:prstGeom prst="rect">
            <a:avLst/>
          </a:prstGeom>
          <a:noFill/>
          <a:ln w="57150" cmpd="thickThin"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u="sng" dirty="0" smtClean="0">
                <a:latin typeface="Comic Sans MS" panose="030F0702030302020204" pitchFamily="66" charset="0"/>
              </a:rPr>
              <a:t>Method</a:t>
            </a:r>
          </a:p>
          <a:p>
            <a:pPr marL="342900" indent="-342900">
              <a:buClr>
                <a:srgbClr val="EE7D00"/>
              </a:buClr>
              <a:buSzPct val="100000"/>
              <a:buFont typeface="+mj-lt"/>
              <a:buAutoNum type="arabicParenR"/>
            </a:pPr>
            <a:r>
              <a:rPr lang="en-GB" sz="1400" dirty="0" smtClean="0">
                <a:latin typeface="Comic Sans MS" panose="030F0702030302020204" pitchFamily="66" charset="0"/>
              </a:rPr>
              <a:t>Collect equipment</a:t>
            </a:r>
          </a:p>
          <a:p>
            <a:pPr marL="342900" indent="-342900">
              <a:buClr>
                <a:srgbClr val="EE7D00"/>
              </a:buClr>
              <a:buSzPct val="100000"/>
              <a:buFont typeface="+mj-lt"/>
              <a:buAutoNum type="arabicParenR"/>
            </a:pPr>
            <a:r>
              <a:rPr lang="en-GB" sz="1400" dirty="0" smtClean="0">
                <a:latin typeface="Comic Sans MS" panose="030F0702030302020204" pitchFamily="66" charset="0"/>
              </a:rPr>
              <a:t>Peel and chop the onion and pepper demonstrating the bridge and claw knife skills.</a:t>
            </a:r>
          </a:p>
          <a:p>
            <a:pPr marL="342900" indent="-342900">
              <a:buClr>
                <a:srgbClr val="EE7D00"/>
              </a:buClr>
              <a:buSzPct val="100000"/>
              <a:buFont typeface="+mj-lt"/>
              <a:buAutoNum type="arabicParenR"/>
            </a:pPr>
            <a:r>
              <a:rPr lang="en-GB" sz="1400" dirty="0" smtClean="0">
                <a:latin typeface="Comic Sans MS" panose="030F0702030302020204" pitchFamily="66" charset="0"/>
              </a:rPr>
              <a:t>Wash and slice the mushrooms and courgette(or grate carrot)</a:t>
            </a:r>
          </a:p>
          <a:p>
            <a:pPr marL="342900" indent="-342900">
              <a:buClr>
                <a:srgbClr val="EE7D00"/>
              </a:buClr>
              <a:buSzPct val="100000"/>
              <a:buFont typeface="+mj-lt"/>
              <a:buAutoNum type="arabicParenR"/>
            </a:pPr>
            <a:r>
              <a:rPr lang="en-GB" sz="1400" dirty="0" smtClean="0">
                <a:latin typeface="Comic Sans MS" panose="030F0702030302020204" pitchFamily="66" charset="0"/>
              </a:rPr>
              <a:t>Turn on the hob. Cook the mince until brown.</a:t>
            </a:r>
          </a:p>
          <a:p>
            <a:pPr marL="342900" indent="-342900">
              <a:buClr>
                <a:srgbClr val="EE7D00"/>
              </a:buClr>
              <a:buSzPct val="100000"/>
              <a:buFont typeface="+mj-lt"/>
              <a:buAutoNum type="arabicParenR"/>
            </a:pPr>
            <a:r>
              <a:rPr lang="en-GB" sz="1400" dirty="0" smtClean="0">
                <a:latin typeface="Comic Sans MS" panose="030F0702030302020204" pitchFamily="66" charset="0"/>
              </a:rPr>
              <a:t>Add the onion courgette (or carrot) and </a:t>
            </a:r>
            <a:r>
              <a:rPr lang="en-GB" sz="1400" smtClean="0">
                <a:latin typeface="Comic Sans MS" panose="030F0702030302020204" pitchFamily="66" charset="0"/>
              </a:rPr>
              <a:t>mushrooms. Cook </a:t>
            </a:r>
            <a:r>
              <a:rPr lang="en-GB" sz="1400" dirty="0" smtClean="0">
                <a:latin typeface="Comic Sans MS" panose="030F0702030302020204" pitchFamily="66" charset="0"/>
              </a:rPr>
              <a:t>for 5 </a:t>
            </a:r>
            <a:r>
              <a:rPr lang="en-GB" sz="1400" dirty="0" err="1" smtClean="0">
                <a:latin typeface="Comic Sans MS" panose="030F0702030302020204" pitchFamily="66" charset="0"/>
              </a:rPr>
              <a:t>mins</a:t>
            </a:r>
            <a:r>
              <a:rPr lang="en-GB" sz="1400" dirty="0" smtClean="0">
                <a:latin typeface="Comic Sans MS" panose="030F0702030302020204" pitchFamily="66" charset="0"/>
              </a:rPr>
              <a:t>.</a:t>
            </a:r>
          </a:p>
          <a:p>
            <a:pPr marL="342900" indent="-342900">
              <a:buClr>
                <a:srgbClr val="EE7D00"/>
              </a:buClr>
              <a:buSzPct val="100000"/>
              <a:buFont typeface="+mj-lt"/>
              <a:buAutoNum type="arabicParenR"/>
            </a:pPr>
            <a:r>
              <a:rPr lang="en-GB" sz="1400" dirty="0" smtClean="0">
                <a:latin typeface="Comic Sans MS" panose="030F0702030302020204" pitchFamily="66" charset="0"/>
              </a:rPr>
              <a:t>Add the tomatoes and stock cube.</a:t>
            </a:r>
          </a:p>
          <a:p>
            <a:pPr marL="342900" indent="-342900">
              <a:buClr>
                <a:srgbClr val="EE7D00"/>
              </a:buClr>
              <a:buSzPct val="100000"/>
              <a:buFont typeface="+mj-lt"/>
              <a:buAutoNum type="arabicParenR"/>
            </a:pPr>
            <a:r>
              <a:rPr lang="en-GB" sz="1400" dirty="0" smtClean="0">
                <a:latin typeface="Comic Sans MS" panose="030F0702030302020204" pitchFamily="66" charset="0"/>
              </a:rPr>
              <a:t>Add ¼ pint cold water.</a:t>
            </a:r>
          </a:p>
          <a:p>
            <a:pPr marL="342900" indent="-342900">
              <a:buClr>
                <a:srgbClr val="EE7D00"/>
              </a:buClr>
              <a:buSzPct val="100000"/>
              <a:buFont typeface="+mj-lt"/>
              <a:buAutoNum type="arabicParenR"/>
            </a:pPr>
            <a:r>
              <a:rPr lang="en-GB" sz="1400" dirty="0" smtClean="0">
                <a:latin typeface="Comic Sans MS" panose="030F0702030302020204" pitchFamily="66" charset="0"/>
              </a:rPr>
              <a:t>Bring to the boil then turn the heat down to simmer.</a:t>
            </a:r>
          </a:p>
          <a:p>
            <a:pPr marL="342900" indent="-342900">
              <a:buClr>
                <a:srgbClr val="EE7D00"/>
              </a:buClr>
              <a:buSzPct val="100000"/>
              <a:buFont typeface="+mj-lt"/>
              <a:buAutoNum type="arabicParenR"/>
            </a:pPr>
            <a:r>
              <a:rPr lang="en-GB" sz="1400" dirty="0" smtClean="0">
                <a:latin typeface="Comic Sans MS" panose="030F0702030302020204" pitchFamily="66" charset="0"/>
              </a:rPr>
              <a:t>Simmer for 20 </a:t>
            </a:r>
            <a:r>
              <a:rPr lang="en-GB" sz="1400" dirty="0" err="1" smtClean="0">
                <a:latin typeface="Comic Sans MS" panose="030F0702030302020204" pitchFamily="66" charset="0"/>
              </a:rPr>
              <a:t>mins</a:t>
            </a:r>
            <a:r>
              <a:rPr lang="en-GB" sz="1400" dirty="0" smtClean="0">
                <a:latin typeface="Comic Sans MS" panose="030F0702030302020204" pitchFamily="66" charset="0"/>
              </a:rPr>
              <a:t>. Stir. </a:t>
            </a:r>
          </a:p>
          <a:p>
            <a:pPr marL="342900" indent="-342900">
              <a:buClr>
                <a:srgbClr val="EE7D00"/>
              </a:buClr>
              <a:buSzPct val="100000"/>
              <a:buFont typeface="+mj-lt"/>
              <a:buAutoNum type="arabicParenR"/>
            </a:pPr>
            <a:r>
              <a:rPr lang="en-GB" sz="1400" dirty="0" smtClean="0">
                <a:latin typeface="Comic Sans MS" panose="030F0702030302020204" pitchFamily="66" charset="0"/>
              </a:rPr>
              <a:t>Transfer to your container and leave to cool. Add  your name  and group to your label. </a:t>
            </a:r>
          </a:p>
          <a:p>
            <a:pPr marL="342900" indent="-342900">
              <a:buClr>
                <a:srgbClr val="EE7D00"/>
              </a:buClr>
              <a:buSzPct val="100000"/>
              <a:buFont typeface="+mj-lt"/>
              <a:buAutoNum type="arabicParenR"/>
            </a:pPr>
            <a:r>
              <a:rPr lang="en-GB" sz="1400" dirty="0" smtClean="0">
                <a:latin typeface="Comic Sans MS" panose="030F0702030302020204" pitchFamily="66" charset="0"/>
              </a:rPr>
              <a:t>Wash up. </a:t>
            </a:r>
          </a:p>
          <a:p>
            <a:pPr marL="342900" indent="-342900">
              <a:buClr>
                <a:srgbClr val="FF0000"/>
              </a:buClr>
              <a:buSzPct val="100000"/>
              <a:buFont typeface="+mj-lt"/>
              <a:buAutoNum type="arabicParenR"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3072" name="Rectangle 3071"/>
          <p:cNvSpPr/>
          <p:nvPr/>
        </p:nvSpPr>
        <p:spPr>
          <a:xfrm>
            <a:off x="88245" y="6413231"/>
            <a:ext cx="71943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Your Bolognese sauce must </a:t>
            </a:r>
            <a:r>
              <a:rPr lang="en-GB" b="1" dirty="0">
                <a:solidFill>
                  <a:srgbClr val="FFC000"/>
                </a:solidFill>
                <a:latin typeface="Comic Sans MS" panose="030F0702030302020204" pitchFamily="66" charset="0"/>
              </a:rPr>
              <a:t>be </a:t>
            </a:r>
            <a:r>
              <a:rPr lang="en-GB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completed by…</a:t>
            </a:r>
            <a:endParaRPr lang="en-GB" b="1" dirty="0">
              <a:solidFill>
                <a:srgbClr val="FFC000"/>
              </a:solidFill>
            </a:endParaRPr>
          </a:p>
        </p:txBody>
      </p:sp>
      <p:pic>
        <p:nvPicPr>
          <p:cNvPr id="1028" name="Picture 4" descr="http://www.photo-dictionary.com/photofiles/list/9212/12561spaghetti_bolognese_sau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0210" y="4682890"/>
            <a:ext cx="1669318" cy="16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blog.uweightloss.com/wp-content/uploads/2011/10/PastaBolognes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079" y="4501730"/>
            <a:ext cx="2739994" cy="1826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88246" y="3833645"/>
            <a:ext cx="2070045" cy="1569660"/>
          </a:xfrm>
          <a:prstGeom prst="rect">
            <a:avLst/>
          </a:prstGeom>
          <a:ln w="19050">
            <a:solidFill>
              <a:srgbClr val="FFC000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GB" sz="1200" b="1" u="sng" dirty="0">
                <a:latin typeface="Comic Sans MS" panose="030F0702030302020204" pitchFamily="66" charset="0"/>
              </a:rPr>
              <a:t>Equipment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Chopping board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Vegetable knife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wok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Wooden spoon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Measuring jug</a:t>
            </a: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r>
              <a:rPr lang="en-GB" sz="1200" dirty="0">
                <a:latin typeface="Comic Sans MS" panose="030F0702030302020204" pitchFamily="66" charset="0"/>
              </a:rPr>
              <a:t>Container &amp; name label</a:t>
            </a:r>
          </a:p>
        </p:txBody>
      </p:sp>
    </p:spTree>
    <p:extLst>
      <p:ext uri="{BB962C8B-B14F-4D97-AF65-F5344CB8AC3E}">
        <p14:creationId xmlns:p14="http://schemas.microsoft.com/office/powerpoint/2010/main" val="308695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1851</TotalTime>
  <Words>161</Words>
  <Application>Microsoft Office PowerPoint</Application>
  <PresentationFormat>On-screen Show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Office Theme</vt:lpstr>
      <vt:lpstr>Bolognese Sauce  (extra vegetables)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Fleur Browning</dc:creator>
  <cp:lastModifiedBy>J Palfreyman</cp:lastModifiedBy>
  <cp:revision>118</cp:revision>
  <dcterms:created xsi:type="dcterms:W3CDTF">2013-09-05T20:10:26Z</dcterms:created>
  <dcterms:modified xsi:type="dcterms:W3CDTF">2016-03-06T14:00:26Z</dcterms:modified>
</cp:coreProperties>
</file>