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80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B468-BFE9-4C59-9910-B2343AB6A358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AA3E-3FDD-4397-8C77-F981056AD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232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B468-BFE9-4C59-9910-B2343AB6A358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AA3E-3FDD-4397-8C77-F981056AD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80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B468-BFE9-4C59-9910-B2343AB6A358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AA3E-3FDD-4397-8C77-F981056AD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335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B468-BFE9-4C59-9910-B2343AB6A358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AA3E-3FDD-4397-8C77-F981056AD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101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B468-BFE9-4C59-9910-B2343AB6A358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AA3E-3FDD-4397-8C77-F981056AD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36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B468-BFE9-4C59-9910-B2343AB6A358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AA3E-3FDD-4397-8C77-F981056AD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48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B468-BFE9-4C59-9910-B2343AB6A358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AA3E-3FDD-4397-8C77-F981056AD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292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B468-BFE9-4C59-9910-B2343AB6A358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AA3E-3FDD-4397-8C77-F981056AD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94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B468-BFE9-4C59-9910-B2343AB6A358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AA3E-3FDD-4397-8C77-F981056AD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649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B468-BFE9-4C59-9910-B2343AB6A358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AA3E-3FDD-4397-8C77-F981056AD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84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B468-BFE9-4C59-9910-B2343AB6A358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AA3E-3FDD-4397-8C77-F981056AD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37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CB468-BFE9-4C59-9910-B2343AB6A358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FAA3E-3FDD-4397-8C77-F981056AD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095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1555476" y="483755"/>
            <a:ext cx="4919954" cy="128119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GB" sz="4000" b="1" u="sng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Comic Sans MS"/>
                <a:cs typeface="Comic Sans MS"/>
              </a:rPr>
              <a:t>Flapjacks</a:t>
            </a:r>
          </a:p>
        </p:txBody>
      </p:sp>
      <p:sp>
        <p:nvSpPr>
          <p:cNvPr id="3" name="Rectangle 2"/>
          <p:cNvSpPr/>
          <p:nvPr/>
        </p:nvSpPr>
        <p:spPr>
          <a:xfrm>
            <a:off x="81142" y="3910663"/>
            <a:ext cx="3686663" cy="1785104"/>
          </a:xfrm>
          <a:prstGeom prst="rect">
            <a:avLst/>
          </a:prstGeom>
          <a:ln w="19050">
            <a:solidFill>
              <a:srgbClr val="FFC00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GB" sz="2000" b="1" u="sng" dirty="0">
                <a:latin typeface="Comic Sans MS" panose="030F0702030302020204" pitchFamily="66" charset="0"/>
              </a:rPr>
              <a:t>Equipment</a:t>
            </a:r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/>
                <a:cs typeface="Comic Sans MS"/>
              </a:rPr>
              <a:t>Wooden spoon</a:t>
            </a:r>
          </a:p>
          <a:p>
            <a:r>
              <a:rPr lang="en-US" dirty="0">
                <a:latin typeface="Comic Sans MS"/>
                <a:cs typeface="Comic Sans MS"/>
              </a:rPr>
              <a:t>Tablespoon</a:t>
            </a:r>
          </a:p>
          <a:p>
            <a:r>
              <a:rPr lang="en-US" dirty="0">
                <a:latin typeface="Comic Sans MS"/>
                <a:cs typeface="Comic Sans MS"/>
              </a:rPr>
              <a:t>Saucepan		</a:t>
            </a:r>
          </a:p>
          <a:p>
            <a:r>
              <a:rPr lang="en-US" dirty="0">
                <a:latin typeface="Comic Sans MS"/>
                <a:cs typeface="Comic Sans MS"/>
              </a:rPr>
              <a:t>Large mixing bowl</a:t>
            </a:r>
          </a:p>
          <a:p>
            <a:r>
              <a:rPr lang="en-US" dirty="0">
                <a:latin typeface="Comic Sans MS"/>
                <a:cs typeface="Comic Sans MS"/>
              </a:rPr>
              <a:t>Small square/round cake tin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28441" y="1511914"/>
            <a:ext cx="3809283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u="sng" dirty="0">
                <a:latin typeface="Comic Sans MS" panose="030F0702030302020204" pitchFamily="66" charset="0"/>
              </a:rPr>
              <a:t>Recipe</a:t>
            </a:r>
          </a:p>
          <a:p>
            <a:r>
              <a:rPr lang="en-GB" dirty="0">
                <a:latin typeface="Comic Sans MS" panose="030F0702030302020204" pitchFamily="66" charset="0"/>
              </a:rPr>
              <a:t>200g/8oz porridge oats</a:t>
            </a:r>
          </a:p>
          <a:p>
            <a:r>
              <a:rPr lang="en-GB" dirty="0">
                <a:latin typeface="Comic Sans MS" panose="030F0702030302020204" pitchFamily="66" charset="0"/>
              </a:rPr>
              <a:t>100g/4oz butter</a:t>
            </a:r>
          </a:p>
          <a:p>
            <a:r>
              <a:rPr lang="en-GB" dirty="0">
                <a:latin typeface="Comic Sans MS" panose="030F0702030302020204" pitchFamily="66" charset="0"/>
              </a:rPr>
              <a:t>50g/2oz sugar</a:t>
            </a:r>
          </a:p>
          <a:p>
            <a:r>
              <a:rPr lang="en-GB" dirty="0">
                <a:latin typeface="Comic Sans MS" panose="030F0702030302020204" pitchFamily="66" charset="0"/>
              </a:rPr>
              <a:t>4tbsp golden syrup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Box to carry home in</a:t>
            </a:r>
          </a:p>
          <a:p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172205" y="925230"/>
            <a:ext cx="6316866" cy="4770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u="sng" dirty="0">
                <a:latin typeface="Comic Sans MS" panose="030F0702030302020204" pitchFamily="66" charset="0"/>
              </a:rPr>
              <a:t>Method</a:t>
            </a:r>
            <a:endParaRPr lang="en-GB" dirty="0">
              <a:latin typeface="Comic Sans MS" panose="030F0702030302020204" pitchFamily="66" charset="0"/>
            </a:endParaRP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US" dirty="0">
                <a:latin typeface="Comic Sans MS"/>
                <a:cs typeface="Comic Sans MS"/>
              </a:rPr>
              <a:t>Collect equipment.</a:t>
            </a:r>
            <a:endParaRPr lang="en-GB" dirty="0">
              <a:latin typeface="Comic Sans MS"/>
              <a:cs typeface="Comic Sans MS"/>
            </a:endParaRP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US" dirty="0">
                <a:latin typeface="Comic Sans MS"/>
                <a:cs typeface="Comic Sans MS"/>
              </a:rPr>
              <a:t>Turn oven on to 160c/Gas 5.</a:t>
            </a:r>
            <a:endParaRPr lang="en-GB" dirty="0">
              <a:latin typeface="Comic Sans MS"/>
              <a:cs typeface="Comic Sans MS"/>
            </a:endParaRP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US" dirty="0">
                <a:latin typeface="Comic Sans MS"/>
                <a:cs typeface="Comic Sans MS"/>
              </a:rPr>
              <a:t>Grease and line the tin.</a:t>
            </a:r>
            <a:endParaRPr lang="en-GB" dirty="0">
              <a:latin typeface="Comic Sans MS"/>
              <a:cs typeface="Comic Sans MS"/>
            </a:endParaRP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US" dirty="0">
                <a:latin typeface="Comic Sans MS"/>
                <a:cs typeface="Comic Sans MS"/>
              </a:rPr>
              <a:t>Put the butter, sugar, cocoa and syrup into a saucepan.</a:t>
            </a:r>
            <a:endParaRPr lang="en-GB" dirty="0">
              <a:latin typeface="Comic Sans MS"/>
              <a:cs typeface="Comic Sans MS"/>
            </a:endParaRP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US" dirty="0">
                <a:latin typeface="Comic Sans MS"/>
                <a:cs typeface="Comic Sans MS"/>
              </a:rPr>
              <a:t>Place the saucepan on the hob and melt the ingredients over a</a:t>
            </a:r>
            <a:r>
              <a:rPr lang="en-GB" dirty="0">
                <a:latin typeface="Comic Sans MS"/>
                <a:cs typeface="Comic Sans MS"/>
              </a:rPr>
              <a:t> </a:t>
            </a:r>
            <a:r>
              <a:rPr lang="en-US" dirty="0">
                <a:latin typeface="Comic Sans MS"/>
                <a:cs typeface="Comic Sans MS"/>
              </a:rPr>
              <a:t>low heat – stir with a wooden spoon until you have a liquid.</a:t>
            </a:r>
            <a:endParaRPr lang="en-GB" dirty="0">
              <a:latin typeface="Comic Sans MS"/>
              <a:cs typeface="Comic Sans MS"/>
            </a:endParaRP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US" dirty="0">
                <a:latin typeface="Comic Sans MS"/>
                <a:cs typeface="Comic Sans MS"/>
              </a:rPr>
              <a:t>Take the pan off the hob and add the oats and raisins to the pan.</a:t>
            </a: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US" dirty="0">
                <a:latin typeface="Comic Sans MS"/>
                <a:cs typeface="Comic Sans MS"/>
              </a:rPr>
              <a:t>Stir until everything is combined.</a:t>
            </a: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US" dirty="0">
                <a:latin typeface="Comic Sans MS"/>
                <a:cs typeface="Comic Sans MS"/>
              </a:rPr>
              <a:t>Press the mixture into the bottom of tin in an even layer</a:t>
            </a:r>
            <a:endParaRPr lang="en-GB" dirty="0">
              <a:latin typeface="Comic Sans MS"/>
              <a:cs typeface="Comic Sans MS"/>
            </a:endParaRP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US" dirty="0">
                <a:latin typeface="Comic Sans MS"/>
                <a:cs typeface="Comic Sans MS"/>
              </a:rPr>
              <a:t>Bake for 25 minutes.</a:t>
            </a:r>
            <a:endParaRPr lang="en-GB" dirty="0">
              <a:latin typeface="Comic Sans MS"/>
              <a:cs typeface="Comic Sans MS"/>
            </a:endParaRP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US" dirty="0">
                <a:latin typeface="Comic Sans MS"/>
                <a:cs typeface="Comic Sans MS"/>
              </a:rPr>
              <a:t>Wash up.</a:t>
            </a:r>
            <a:endParaRPr lang="en-GB" dirty="0">
              <a:latin typeface="Comic Sans MS"/>
              <a:cs typeface="Comic Sans MS"/>
            </a:endParaRPr>
          </a:p>
          <a:p>
            <a:pPr marL="342900" indent="-342900">
              <a:buClr>
                <a:schemeClr val="accent6"/>
              </a:buClr>
              <a:buFont typeface="+mj-lt"/>
              <a:buAutoNum type="arabicParenR"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3874217" y="1764945"/>
            <a:ext cx="11961910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CHOCOLATE AND RAISIN FLAPJACKS</a:t>
            </a:r>
            <a:r>
              <a:rPr lang="en-US" b="1" dirty="0"/>
              <a:t>				</a:t>
            </a:r>
            <a:endParaRPr lang="en-GB" dirty="0"/>
          </a:p>
          <a:p>
            <a:r>
              <a:rPr lang="en-US" b="1" dirty="0"/>
              <a:t>			</a:t>
            </a:r>
            <a:endParaRPr lang="en-GB" dirty="0"/>
          </a:p>
          <a:p>
            <a:r>
              <a:rPr lang="en-US" b="1" dirty="0"/>
              <a:t>					METHOD					Making Date</a:t>
            </a:r>
            <a:endParaRPr lang="en-GB" dirty="0"/>
          </a:p>
          <a:p>
            <a:pPr lvl="0"/>
            <a:r>
              <a:rPr lang="en-US" b="1" dirty="0"/>
              <a:t>Collect equipment.</a:t>
            </a:r>
            <a:endParaRPr lang="en-GB" dirty="0"/>
          </a:p>
          <a:p>
            <a:pPr lvl="0"/>
            <a:r>
              <a:rPr lang="en-US" b="1" dirty="0"/>
              <a:t>Turn oven on to 160c/Gas 5.</a:t>
            </a:r>
            <a:endParaRPr lang="en-GB" dirty="0"/>
          </a:p>
          <a:p>
            <a:r>
              <a:rPr lang="en-US" b="1" dirty="0"/>
              <a:t>Grease and line the tin.</a:t>
            </a:r>
            <a:endParaRPr lang="en-GB" dirty="0"/>
          </a:p>
          <a:p>
            <a:r>
              <a:rPr lang="en-US" b="1" dirty="0"/>
              <a:t>Put the butter, sugar, cocoa and syrup into a saucepan.</a:t>
            </a:r>
            <a:endParaRPr lang="en-GB" dirty="0"/>
          </a:p>
          <a:p>
            <a:r>
              <a:rPr lang="en-US" b="1" dirty="0"/>
              <a:t>Place the saucepan on the hob and melt the ingredients over a</a:t>
            </a:r>
            <a:endParaRPr lang="en-GB" dirty="0"/>
          </a:p>
          <a:p>
            <a:r>
              <a:rPr lang="en-US" b="1" dirty="0"/>
              <a:t>low heat – stir with a wooden spoon until you have a liquid.</a:t>
            </a:r>
            <a:endParaRPr lang="en-GB" dirty="0"/>
          </a:p>
          <a:p>
            <a:r>
              <a:rPr lang="en-US" b="1" dirty="0"/>
              <a:t>Take the pan off the hob and add the oats and raisins to the pan.</a:t>
            </a:r>
          </a:p>
          <a:p>
            <a:r>
              <a:rPr lang="en-US" b="1" dirty="0"/>
              <a:t>Stir until everything is combined.</a:t>
            </a:r>
            <a:endParaRPr lang="en-GB" dirty="0"/>
          </a:p>
          <a:p>
            <a:r>
              <a:rPr lang="en-US" b="1" dirty="0"/>
              <a:t>Bake for 25 minutes.</a:t>
            </a:r>
            <a:endParaRPr lang="en-GB" dirty="0"/>
          </a:p>
          <a:p>
            <a:r>
              <a:rPr lang="en-US" b="1" dirty="0"/>
              <a:t>Wash up.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									</a:t>
            </a:r>
            <a:endParaRPr lang="en-GB" dirty="0"/>
          </a:p>
          <a:p>
            <a:r>
              <a:rPr lang="en-US" i="1" dirty="0"/>
              <a:t> 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7668" y="4604246"/>
            <a:ext cx="1894451" cy="2069531"/>
          </a:xfrm>
          <a:prstGeom prst="rect">
            <a:avLst/>
          </a:prstGeom>
        </p:spPr>
      </p:pic>
      <p:sp>
        <p:nvSpPr>
          <p:cNvPr id="9" name="Text Box 3">
            <a:extLst>
              <a:ext uri="{FF2B5EF4-FFF2-40B4-BE49-F238E27FC236}">
                <a16:creationId xmlns:a16="http://schemas.microsoft.com/office/drawing/2014/main" id="{9C6E04AB-8F5B-4155-9AD2-8817E80594A9}"/>
              </a:ext>
            </a:extLst>
          </p:cNvPr>
          <p:cNvSpPr txBox="1">
            <a:spLocks noChangeArrowheads="1" noChangeShapeType="1"/>
          </p:cNvSpPr>
          <p:nvPr/>
        </p:nvSpPr>
        <p:spPr bwMode="auto">
          <a:xfrm>
            <a:off x="1782897" y="5866192"/>
            <a:ext cx="6084888" cy="846138"/>
          </a:xfrm>
          <a:prstGeom prst="rect">
            <a:avLst/>
          </a:prstGeom>
          <a:noFill/>
          <a:ln w="0" algn="in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Dietary Information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Swap the butter for dairy free butter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Swap the porridge oats for gluten </a:t>
            </a:r>
            <a:r>
              <a:rPr lang="en-US" altLang="en-US" sz="100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free oats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45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72224"/>
    </mc:Choice>
    <mc:Fallback xmlns="">
      <p:transition spd="slow" advTm="2472224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278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Office Theme</vt:lpstr>
      <vt:lpstr>Flapjacks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Flapjacks</dc:title>
  <dc:creator>F Browning</dc:creator>
  <cp:lastModifiedBy>A Corry</cp:lastModifiedBy>
  <cp:revision>3</cp:revision>
  <cp:lastPrinted>2018-06-26T13:09:40Z</cp:lastPrinted>
  <dcterms:created xsi:type="dcterms:W3CDTF">2017-10-01T10:57:20Z</dcterms:created>
  <dcterms:modified xsi:type="dcterms:W3CDTF">2021-07-15T10:04:27Z</dcterms:modified>
</cp:coreProperties>
</file>