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0" r:id="rId4"/>
    <p:sldId id="262" r:id="rId5"/>
    <p:sldId id="257" r:id="rId6"/>
    <p:sldId id="258" r:id="rId7"/>
    <p:sldId id="259" r:id="rId8"/>
    <p:sldId id="263" r:id="rId9"/>
    <p:sldId id="266" r:id="rId10"/>
    <p:sldId id="268" r:id="rId11"/>
    <p:sldId id="269"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252251-4A8C-4CB5-B368-4C7453BCFBC8}"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196470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252251-4A8C-4CB5-B368-4C7453BCFBC8}"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176227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252251-4A8C-4CB5-B368-4C7453BCFBC8}"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26289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17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865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151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426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51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647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887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30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252251-4A8C-4CB5-B368-4C7453BCFBC8}"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363037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139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927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208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787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602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562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771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565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18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252251-4A8C-4CB5-B368-4C7453BCFBC8}"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3336659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8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557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073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0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252251-4A8C-4CB5-B368-4C7453BCFBC8}"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349716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252251-4A8C-4CB5-B368-4C7453BCFBC8}" type="datetimeFigureOut">
              <a:rPr lang="en-GB" smtClean="0"/>
              <a:t>14/06/2021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291079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252251-4A8C-4CB5-B368-4C7453BCFBC8}" type="datetimeFigureOut">
              <a:rPr lang="en-GB" smtClean="0"/>
              <a:t>14/06/2021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218526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52251-4A8C-4CB5-B368-4C7453BCFBC8}" type="datetimeFigureOut">
              <a:rPr lang="en-GB" smtClean="0"/>
              <a:t>14/06/2021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62263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252251-4A8C-4CB5-B368-4C7453BCFBC8}"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270345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252251-4A8C-4CB5-B368-4C7453BCFBC8}"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BA8CFB-5340-4123-8BBF-B69C15585151}" type="slidenum">
              <a:rPr lang="en-GB" smtClean="0"/>
              <a:t>‹#›</a:t>
            </a:fld>
            <a:endParaRPr lang="en-GB"/>
          </a:p>
        </p:txBody>
      </p:sp>
    </p:spTree>
    <p:extLst>
      <p:ext uri="{BB962C8B-B14F-4D97-AF65-F5344CB8AC3E}">
        <p14:creationId xmlns:p14="http://schemas.microsoft.com/office/powerpoint/2010/main" val="383629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52251-4A8C-4CB5-B368-4C7453BCFBC8}" type="datetimeFigureOut">
              <a:rPr lang="en-GB" smtClean="0"/>
              <a:t>14/06/2021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A8CFB-5340-4123-8BBF-B69C15585151}" type="slidenum">
              <a:rPr lang="en-GB" smtClean="0"/>
              <a:t>‹#›</a:t>
            </a:fld>
            <a:endParaRPr lang="en-GB"/>
          </a:p>
        </p:txBody>
      </p:sp>
    </p:spTree>
    <p:extLst>
      <p:ext uri="{BB962C8B-B14F-4D97-AF65-F5344CB8AC3E}">
        <p14:creationId xmlns:p14="http://schemas.microsoft.com/office/powerpoint/2010/main" val="243311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A74B4-6920-4A73-8B22-B2EAB6E5A2B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EA172E-4E07-4325-AE4D-A88AB52FE3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312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CFF0EE-5062-45A2-8425-3F0DBC16713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DD06A3-B0C7-43F3-AF96-6DCAE4E630F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292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s://www.google.co.uk/url?q=https://www.themeparktourist.com/features/20140228/16441/top-50-theme-parks-world&amp;sa=U&amp;ved=0ahUKEwjdqoThkI_bAhWkAcAKHZ30DVEQwW4IHDAD&amp;usg=AOvVaw2-XVImw0rCLFFT6pBfHzs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46098" y="1216928"/>
            <a:ext cx="3699803" cy="2834049"/>
          </a:xfrm>
          <a:prstGeom prst="rect">
            <a:avLst/>
          </a:prstGeom>
        </p:spPr>
      </p:pic>
      <p:pic>
        <p:nvPicPr>
          <p:cNvPr id="6" name="Picture 5"/>
          <p:cNvPicPr>
            <a:picLocks noChangeAspect="1"/>
          </p:cNvPicPr>
          <p:nvPr/>
        </p:nvPicPr>
        <p:blipFill>
          <a:blip r:embed="rId3"/>
          <a:stretch>
            <a:fillRect/>
          </a:stretch>
        </p:blipFill>
        <p:spPr>
          <a:xfrm>
            <a:off x="0" y="0"/>
            <a:ext cx="1861332" cy="1861332"/>
          </a:xfrm>
          <a:prstGeom prst="rect">
            <a:avLst/>
          </a:prstGeom>
        </p:spPr>
      </p:pic>
      <p:pic>
        <p:nvPicPr>
          <p:cNvPr id="7" name="Picture 6"/>
          <p:cNvPicPr>
            <a:picLocks noChangeAspect="1"/>
          </p:cNvPicPr>
          <p:nvPr/>
        </p:nvPicPr>
        <p:blipFill>
          <a:blip r:embed="rId3"/>
          <a:stretch>
            <a:fillRect/>
          </a:stretch>
        </p:blipFill>
        <p:spPr>
          <a:xfrm>
            <a:off x="10330668" y="0"/>
            <a:ext cx="1861332" cy="1861332"/>
          </a:xfrm>
          <a:prstGeom prst="rect">
            <a:avLst/>
          </a:prstGeom>
        </p:spPr>
      </p:pic>
      <p:sp>
        <p:nvSpPr>
          <p:cNvPr id="8" name="TextBox 7"/>
          <p:cNvSpPr txBox="1"/>
          <p:nvPr/>
        </p:nvSpPr>
        <p:spPr>
          <a:xfrm>
            <a:off x="387545" y="1625627"/>
            <a:ext cx="3699803" cy="2308324"/>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 would like you to complete two writing challenges that show off your skills in English:</a:t>
            </a:r>
          </a:p>
          <a:p>
            <a:pPr marR="0" lvl="0" algn="ctr" defTabSz="914400" rtl="0" eaLnBrk="1" fontAlgn="auto" latinLnBrk="0" hangingPunct="1">
              <a:lnSpc>
                <a:spcPct val="100000"/>
              </a:lnSpc>
              <a:spcBef>
                <a:spcPts val="0"/>
              </a:spcBef>
              <a:spcAft>
                <a:spcPts val="0"/>
              </a:spcAft>
              <a:buClrTx/>
              <a:buSzTx/>
              <a:tabLst/>
              <a:defRPr/>
            </a:pPr>
            <a:r>
              <a:rPr lang="en-GB" sz="2400" b="1" dirty="0">
                <a:solidFill>
                  <a:prstClr val="black"/>
                </a:solidFill>
                <a:latin typeface="Calibri" panose="020F0502020204030204"/>
              </a:rPr>
              <a:t>Writing a Formal Letter &amp;</a:t>
            </a:r>
          </a:p>
          <a:p>
            <a:pPr marR="0" lvl="0" algn="ctr" defTabSz="914400" rtl="0" eaLnBrk="1" fontAlgn="auto" latinLnBrk="0" hangingPunct="1">
              <a:lnSpc>
                <a:spcPct val="100000"/>
              </a:lnSpc>
              <a:spcBef>
                <a:spcPts val="0"/>
              </a:spcBef>
              <a:spcAft>
                <a:spcPts val="0"/>
              </a:spcAft>
              <a:buClrTx/>
              <a:buSzTx/>
              <a:tabLst/>
              <a:defRPr/>
            </a:pPr>
            <a:r>
              <a:rPr kumimoji="0" lang="en-GB" sz="2400" b="1" i="0" u="none" strike="noStrike" kern="1200" cap="none" spc="0" normalizeH="0" baseline="0" noProof="0" dirty="0">
                <a:ln>
                  <a:noFill/>
                </a:ln>
                <a:solidFill>
                  <a:prstClr val="black"/>
                </a:solidFill>
                <a:effectLst/>
                <a:uLnTx/>
                <a:uFillTx/>
                <a:latin typeface="Calibri" panose="020F0502020204030204"/>
              </a:rPr>
              <a:t>The 200 Word Challenge</a:t>
            </a:r>
          </a:p>
        </p:txBody>
      </p:sp>
      <p:sp>
        <p:nvSpPr>
          <p:cNvPr id="9" name="TextBox 8"/>
          <p:cNvSpPr txBox="1"/>
          <p:nvPr/>
        </p:nvSpPr>
        <p:spPr>
          <a:xfrm>
            <a:off x="387544" y="4078940"/>
            <a:ext cx="3699803" cy="2308324"/>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You can then choose your favourite piece of writing to </a:t>
            </a:r>
            <a:r>
              <a:rPr lang="en-GB" sz="2400" dirty="0">
                <a:solidFill>
                  <a:prstClr val="black"/>
                </a:solidFill>
                <a:latin typeface="Calibri" panose="020F0502020204030204"/>
              </a:rPr>
              <a:t>submit into Google Classroom</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to represent your school in our transition</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writing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competition!</a:t>
            </a:r>
          </a:p>
        </p:txBody>
      </p:sp>
      <p:sp>
        <p:nvSpPr>
          <p:cNvPr id="10" name="TextBox 9"/>
          <p:cNvSpPr txBox="1"/>
          <p:nvPr/>
        </p:nvSpPr>
        <p:spPr>
          <a:xfrm>
            <a:off x="8063662" y="3709608"/>
            <a:ext cx="3699803" cy="2677656"/>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Miss Wild</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charge of Year 7 English) is going to share </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 range of examples which really impress the English Department on the @</a:t>
            </a:r>
            <a:r>
              <a:rPr kumimoji="0" lang="en-GB" sz="2400" b="0" i="0" u="none" strike="noStrike" kern="1200" cap="none" spc="0" normalizeH="0" noProof="0" dirty="0" err="1">
                <a:ln>
                  <a:noFill/>
                </a:ln>
                <a:solidFill>
                  <a:prstClr val="black"/>
                </a:solidFill>
                <a:effectLst/>
                <a:uLnTx/>
                <a:uFillTx/>
                <a:latin typeface="Calibri" panose="020F0502020204030204"/>
                <a:ea typeface="+mn-ea"/>
                <a:cs typeface="+mn-cs"/>
              </a:rPr>
              <a:t>PHS_EngDept</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Twitter page.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8063663" y="1625627"/>
            <a:ext cx="3699803" cy="1938992"/>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best ones will then be put on display in the English corridor ready for you to show off to your new classmates in September!</a:t>
            </a:r>
          </a:p>
        </p:txBody>
      </p:sp>
      <p:pic>
        <p:nvPicPr>
          <p:cNvPr id="13" name="Picture 12"/>
          <p:cNvPicPr>
            <a:picLocks noChangeAspect="1"/>
          </p:cNvPicPr>
          <p:nvPr/>
        </p:nvPicPr>
        <p:blipFill rotWithShape="1">
          <a:blip r:embed="rId4">
            <a:duotone>
              <a:schemeClr val="accent1">
                <a:shade val="45000"/>
                <a:satMod val="135000"/>
              </a:schemeClr>
              <a:prstClr val="white"/>
            </a:duotone>
          </a:blip>
          <a:srcRect t="15080" b="14329"/>
          <a:stretch/>
        </p:blipFill>
        <p:spPr>
          <a:xfrm>
            <a:off x="4972049" y="4318782"/>
            <a:ext cx="2247900" cy="1983544"/>
          </a:xfrm>
          <a:prstGeom prst="rect">
            <a:avLst/>
          </a:prstGeom>
          <a:ln w="228600" cap="sq" cmpd="thickThin">
            <a:solidFill>
              <a:srgbClr val="0070C0"/>
            </a:solidFill>
            <a:prstDash val="solid"/>
            <a:miter lim="800000"/>
          </a:ln>
          <a:effectLst>
            <a:innerShdw blurRad="76200">
              <a:srgbClr val="000000"/>
            </a:innerShdw>
          </a:effectLst>
        </p:spPr>
      </p:pic>
      <p:sp>
        <p:nvSpPr>
          <p:cNvPr id="12" name="Title 1"/>
          <p:cNvSpPr txBox="1">
            <a:spLocks/>
          </p:cNvSpPr>
          <p:nvPr/>
        </p:nvSpPr>
        <p:spPr>
          <a:xfrm>
            <a:off x="1777901" y="469951"/>
            <a:ext cx="8636199" cy="63057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dirty="0"/>
              <a:t>English Transition Bridging Unit </a:t>
            </a:r>
          </a:p>
        </p:txBody>
      </p:sp>
    </p:spTree>
    <p:extLst>
      <p:ext uri="{BB962C8B-B14F-4D97-AF65-F5344CB8AC3E}">
        <p14:creationId xmlns:p14="http://schemas.microsoft.com/office/powerpoint/2010/main" val="39445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anim calcmode="lin" valueType="num">
                                      <p:cBhvr>
                                        <p:cTn id="35" dur="2000" fill="hold"/>
                                        <p:tgtEl>
                                          <p:spTgt spid="13"/>
                                        </p:tgtEl>
                                        <p:attrNameLst>
                                          <p:attrName>ppt_w</p:attrName>
                                        </p:attrNameLst>
                                      </p:cBhvr>
                                      <p:tavLst>
                                        <p:tav tm="0" fmla="#ppt_w*sin(2.5*pi*$)">
                                          <p:val>
                                            <p:fltVal val="0"/>
                                          </p:val>
                                        </p:tav>
                                        <p:tav tm="100000">
                                          <p:val>
                                            <p:fltVal val="1"/>
                                          </p:val>
                                        </p:tav>
                                      </p:tavLst>
                                    </p:anim>
                                    <p:anim calcmode="lin" valueType="num">
                                      <p:cBhvr>
                                        <p:cTn id="3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69626"/>
          </a:xfrm>
          <a:prstGeom prst="rect">
            <a:avLst/>
          </a:prstGeom>
        </p:spPr>
      </p:pic>
      <p:sp>
        <p:nvSpPr>
          <p:cNvPr id="3" name="Subtitle 2"/>
          <p:cNvSpPr>
            <a:spLocks noGrp="1"/>
          </p:cNvSpPr>
          <p:nvPr>
            <p:ph type="subTitle" idx="1"/>
          </p:nvPr>
        </p:nvSpPr>
        <p:spPr>
          <a:xfrm>
            <a:off x="1456267" y="3637870"/>
            <a:ext cx="9144000" cy="1655762"/>
          </a:xfrm>
        </p:spPr>
        <p:txBody>
          <a:bodyPr/>
          <a:lstStyle/>
          <a:p>
            <a:r>
              <a:rPr lang="en-GB" dirty="0"/>
              <a:t>   </a:t>
            </a:r>
          </a:p>
        </p:txBody>
      </p:sp>
      <p:sp>
        <p:nvSpPr>
          <p:cNvPr id="7" name="Rounded Rectangle 6"/>
          <p:cNvSpPr/>
          <p:nvPr/>
        </p:nvSpPr>
        <p:spPr>
          <a:xfrm>
            <a:off x="171431" y="750079"/>
            <a:ext cx="4402667" cy="546946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You are being interviewed for a secret spy agency. In 200 Words: write about the interview and whether or not you get the job.</a:t>
            </a:r>
          </a:p>
        </p:txBody>
      </p:sp>
    </p:spTree>
    <p:extLst>
      <p:ext uri="{BB962C8B-B14F-4D97-AF65-F5344CB8AC3E}">
        <p14:creationId xmlns:p14="http://schemas.microsoft.com/office/powerpoint/2010/main" val="357559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Starters</a:t>
            </a:r>
            <a:endParaRPr lang="en-GB" dirty="0"/>
          </a:p>
        </p:txBody>
      </p:sp>
      <p:sp>
        <p:nvSpPr>
          <p:cNvPr id="3" name="Content Placeholder 2"/>
          <p:cNvSpPr>
            <a:spLocks noGrp="1"/>
          </p:cNvSpPr>
          <p:nvPr>
            <p:ph idx="1"/>
          </p:nvPr>
        </p:nvSpPr>
        <p:spPr>
          <a:xfrm>
            <a:off x="2589212" y="1641351"/>
            <a:ext cx="8915400" cy="3777622"/>
          </a:xfrm>
        </p:spPr>
        <p:txBody>
          <a:bodyPr>
            <a:normAutofit/>
          </a:bodyPr>
          <a:lstStyle/>
          <a:p>
            <a:r>
              <a:rPr lang="en-US" sz="2000" dirty="0">
                <a:solidFill>
                  <a:srgbClr val="FF0000"/>
                </a:solidFill>
              </a:rPr>
              <a:t>I am in all truthfulness attempting to be cheerful about this whole topic…</a:t>
            </a:r>
          </a:p>
          <a:p>
            <a:r>
              <a:rPr lang="en-US" sz="2000" dirty="0">
                <a:solidFill>
                  <a:srgbClr val="00B050"/>
                </a:solidFill>
              </a:rPr>
              <a:t>Emma stepped down from the yellow school bus and looked around the parking lot…</a:t>
            </a:r>
          </a:p>
          <a:p>
            <a:r>
              <a:rPr lang="en-US" sz="2000" dirty="0">
                <a:solidFill>
                  <a:srgbClr val="00B050"/>
                </a:solidFill>
              </a:rPr>
              <a:t>There is one mirror in my house. It is behind a sliding panel in the hallway upstairs…</a:t>
            </a:r>
          </a:p>
          <a:p>
            <a:r>
              <a:rPr lang="en-US" sz="2000" dirty="0">
                <a:solidFill>
                  <a:schemeClr val="accent2"/>
                </a:solidFill>
              </a:rPr>
              <a:t>When I wake up, the other side of the bed is cold…</a:t>
            </a:r>
          </a:p>
          <a:p>
            <a:r>
              <a:rPr lang="en-US" sz="2000" dirty="0">
                <a:solidFill>
                  <a:srgbClr val="FF0000"/>
                </a:solidFill>
              </a:rPr>
              <a:t>Wouldn’t it be nice to know exactly what people are thinking?...</a:t>
            </a:r>
            <a:endParaRPr lang="en-GB" sz="2000" dirty="0">
              <a:solidFill>
                <a:srgbClr val="FF0000"/>
              </a:solidFill>
            </a:endParaRPr>
          </a:p>
        </p:txBody>
      </p:sp>
      <p:sp>
        <p:nvSpPr>
          <p:cNvPr id="4" name="TextBox 3"/>
          <p:cNvSpPr txBox="1"/>
          <p:nvPr/>
        </p:nvSpPr>
        <p:spPr>
          <a:xfrm>
            <a:off x="2589213" y="5155324"/>
            <a:ext cx="8178636" cy="1323439"/>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Create a 15 sentence story opening using one of the sentences above.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You must </a:t>
            </a:r>
            <a:r>
              <a:rPr kumimoji="0" lang="en-US" sz="2000" b="0" i="0" u="none" strike="noStrike" kern="1200" cap="none" spc="0" normalizeH="0" baseline="0" noProof="0">
                <a:ln>
                  <a:noFill/>
                </a:ln>
                <a:solidFill>
                  <a:prstClr val="black"/>
                </a:solidFill>
                <a:effectLst/>
                <a:uLnTx/>
                <a:uFillTx/>
                <a:latin typeface="Century Gothic" panose="020B0502020202020204"/>
                <a:ea typeface="+mn-ea"/>
                <a:cs typeface="+mn-cs"/>
              </a:rPr>
              <a:t>include 12 </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full stops, a question mark </a:t>
            </a:r>
            <a:r>
              <a:rPr kumimoji="0" lang="en-US" sz="2000" b="0" i="0" u="none" strike="noStrike" kern="1200" cap="none" spc="0" normalizeH="0" baseline="0" noProof="0">
                <a:ln>
                  <a:noFill/>
                </a:ln>
                <a:solidFill>
                  <a:prstClr val="black"/>
                </a:solidFill>
                <a:effectLst/>
                <a:uLnTx/>
                <a:uFillTx/>
                <a:latin typeface="Century Gothic" panose="020B0502020202020204"/>
                <a:ea typeface="+mn-ea"/>
                <a:cs typeface="+mn-cs"/>
              </a:rPr>
              <a:t>and 2 </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exclamation marks!</a:t>
            </a:r>
            <a:endPar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9095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861332" cy="1861332"/>
          </a:xfrm>
          <a:prstGeom prst="rect">
            <a:avLst/>
          </a:prstGeom>
        </p:spPr>
      </p:pic>
      <p:pic>
        <p:nvPicPr>
          <p:cNvPr id="5" name="Picture 4"/>
          <p:cNvPicPr>
            <a:picLocks noChangeAspect="1"/>
          </p:cNvPicPr>
          <p:nvPr/>
        </p:nvPicPr>
        <p:blipFill>
          <a:blip r:embed="rId2"/>
          <a:stretch>
            <a:fillRect/>
          </a:stretch>
        </p:blipFill>
        <p:spPr>
          <a:xfrm>
            <a:off x="10330668" y="0"/>
            <a:ext cx="1861332" cy="1861332"/>
          </a:xfrm>
          <a:prstGeom prst="rect">
            <a:avLst/>
          </a:prstGeom>
        </p:spPr>
      </p:pic>
      <p:sp>
        <p:nvSpPr>
          <p:cNvPr id="6" name="Title 1"/>
          <p:cNvSpPr txBox="1">
            <a:spLocks/>
          </p:cNvSpPr>
          <p:nvPr/>
        </p:nvSpPr>
        <p:spPr>
          <a:xfrm>
            <a:off x="1777900" y="518219"/>
            <a:ext cx="8636199" cy="63057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dirty="0"/>
              <a:t>English Transition Bridging Unit </a:t>
            </a:r>
          </a:p>
        </p:txBody>
      </p:sp>
      <p:sp>
        <p:nvSpPr>
          <p:cNvPr id="8" name="TextBox 7"/>
          <p:cNvSpPr txBox="1"/>
          <p:nvPr/>
        </p:nvSpPr>
        <p:spPr>
          <a:xfrm>
            <a:off x="2241088" y="1667013"/>
            <a:ext cx="7709817" cy="46166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u="sng" dirty="0"/>
              <a:t>ALL OF YOUR ENTRIES NEED TO BE HANDWRITTEN</a:t>
            </a:r>
          </a:p>
        </p:txBody>
      </p:sp>
      <p:sp>
        <p:nvSpPr>
          <p:cNvPr id="9" name="TextBox 8"/>
          <p:cNvSpPr txBox="1"/>
          <p:nvPr/>
        </p:nvSpPr>
        <p:spPr>
          <a:xfrm>
            <a:off x="233458" y="2379551"/>
            <a:ext cx="11725079" cy="1754326"/>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3600" dirty="0"/>
              <a:t>Pick your favourite two pieces of writing for your class teacher to pass on to us at PHS. We will be using these in English lessons in your first term! </a:t>
            </a:r>
          </a:p>
        </p:txBody>
      </p:sp>
    </p:spTree>
    <p:extLst>
      <p:ext uri="{BB962C8B-B14F-4D97-AF65-F5344CB8AC3E}">
        <p14:creationId xmlns:p14="http://schemas.microsoft.com/office/powerpoint/2010/main" val="276231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7160"/>
          <a:stretch/>
        </p:blipFill>
        <p:spPr>
          <a:xfrm>
            <a:off x="0" y="1"/>
            <a:ext cx="12192000" cy="6858000"/>
          </a:xfrm>
          <a:prstGeom prst="rect">
            <a:avLst/>
          </a:prstGeom>
        </p:spPr>
      </p:pic>
      <p:sp>
        <p:nvSpPr>
          <p:cNvPr id="2" name="Title 1"/>
          <p:cNvSpPr>
            <a:spLocks noGrp="1"/>
          </p:cNvSpPr>
          <p:nvPr>
            <p:ph type="title"/>
          </p:nvPr>
        </p:nvSpPr>
        <p:spPr>
          <a:xfrm>
            <a:off x="870736" y="220170"/>
            <a:ext cx="2490235" cy="110337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GB" sz="2800" dirty="0"/>
              <a:t>Formal Letter</a:t>
            </a:r>
          </a:p>
        </p:txBody>
      </p:sp>
      <p:sp>
        <p:nvSpPr>
          <p:cNvPr id="10" name="TextBox 9"/>
          <p:cNvSpPr txBox="1"/>
          <p:nvPr/>
        </p:nvSpPr>
        <p:spPr>
          <a:xfrm>
            <a:off x="464463" y="1458485"/>
            <a:ext cx="4023360" cy="4893647"/>
          </a:xfrm>
          <a:prstGeom prst="rect">
            <a:avLst/>
          </a:prstGeom>
          <a:noFill/>
        </p:spPr>
        <p:txBody>
          <a:bodyPr wrap="square" rtlCol="0">
            <a:spAutoFit/>
          </a:bodyPr>
          <a:lstStyle/>
          <a:p>
            <a:r>
              <a:rPr lang="en-GB" sz="2400" b="1" u="sng" dirty="0"/>
              <a:t>Nomination Letter</a:t>
            </a:r>
          </a:p>
          <a:p>
            <a:r>
              <a:rPr lang="en-GB" sz="2400" dirty="0"/>
              <a:t>Imagine a local newspaper is running a competition to find the Superhero of Year 6 Summer Term. The past year has been a challenging time for many; think carefully who your chosen person might be, and three good reasons why you feel they deserve this award. Write your letter outlining who you would like to nominate and why. </a:t>
            </a:r>
          </a:p>
        </p:txBody>
      </p:sp>
      <p:pic>
        <p:nvPicPr>
          <p:cNvPr id="3" name="Picture 2"/>
          <p:cNvPicPr>
            <a:picLocks noChangeAspect="1"/>
          </p:cNvPicPr>
          <p:nvPr/>
        </p:nvPicPr>
        <p:blipFill>
          <a:blip r:embed="rId3"/>
          <a:stretch>
            <a:fillRect/>
          </a:stretch>
        </p:blipFill>
        <p:spPr>
          <a:xfrm>
            <a:off x="0" y="357291"/>
            <a:ext cx="829128" cy="829128"/>
          </a:xfrm>
          <a:prstGeom prst="rect">
            <a:avLst/>
          </a:prstGeom>
        </p:spPr>
      </p:pic>
      <p:pic>
        <p:nvPicPr>
          <p:cNvPr id="4" name="Picture 3"/>
          <p:cNvPicPr>
            <a:picLocks noChangeAspect="1"/>
          </p:cNvPicPr>
          <p:nvPr/>
        </p:nvPicPr>
        <p:blipFill>
          <a:blip r:embed="rId3"/>
          <a:stretch>
            <a:fillRect/>
          </a:stretch>
        </p:blipFill>
        <p:spPr>
          <a:xfrm>
            <a:off x="3360971" y="355115"/>
            <a:ext cx="829128" cy="829128"/>
          </a:xfrm>
          <a:prstGeom prst="rect">
            <a:avLst/>
          </a:prstGeom>
        </p:spPr>
      </p:pic>
    </p:spTree>
    <p:extLst>
      <p:ext uri="{BB962C8B-B14F-4D97-AF65-F5344CB8AC3E}">
        <p14:creationId xmlns:p14="http://schemas.microsoft.com/office/powerpoint/2010/main" val="290185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67947"/>
            <a:ext cx="12307424" cy="7457623"/>
          </a:xfrm>
          <a:prstGeom prst="rect">
            <a:avLst/>
          </a:prstGeom>
        </p:spPr>
      </p:pic>
      <p:sp>
        <p:nvSpPr>
          <p:cNvPr id="5" name="Title 1"/>
          <p:cNvSpPr txBox="1">
            <a:spLocks/>
          </p:cNvSpPr>
          <p:nvPr/>
        </p:nvSpPr>
        <p:spPr>
          <a:xfrm>
            <a:off x="1899918" y="230188"/>
            <a:ext cx="2578164" cy="6843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800" dirty="0"/>
              <a:t>Formal Letter</a:t>
            </a:r>
          </a:p>
        </p:txBody>
      </p:sp>
      <p:sp>
        <p:nvSpPr>
          <p:cNvPr id="7" name="TextBox 6"/>
          <p:cNvSpPr txBox="1"/>
          <p:nvPr/>
        </p:nvSpPr>
        <p:spPr>
          <a:xfrm>
            <a:off x="1192154" y="3795802"/>
            <a:ext cx="3993692" cy="92333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t>Try to include an introduction, three main paragraphs and a concluding paragraph. </a:t>
            </a:r>
          </a:p>
        </p:txBody>
      </p:sp>
      <p:sp>
        <p:nvSpPr>
          <p:cNvPr id="8" name="TextBox 7"/>
          <p:cNvSpPr txBox="1"/>
          <p:nvPr/>
        </p:nvSpPr>
        <p:spPr>
          <a:xfrm>
            <a:off x="1192154" y="1075542"/>
            <a:ext cx="3993692" cy="258532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u="sng" dirty="0"/>
              <a:t>Formal Letter Checklist:</a:t>
            </a:r>
          </a:p>
          <a:p>
            <a:pPr algn="ctr"/>
            <a:endParaRPr lang="en-GB" b="1" u="sng" dirty="0"/>
          </a:p>
          <a:p>
            <a:pPr marL="285750" indent="-285750" algn="ctr">
              <a:buFont typeface="Arial" panose="020B0604020202020204" pitchFamily="34" charset="0"/>
              <a:buChar char="•"/>
            </a:pPr>
            <a:r>
              <a:rPr lang="en-GB" b="1" dirty="0"/>
              <a:t>Formal letter layout;</a:t>
            </a:r>
          </a:p>
          <a:p>
            <a:pPr marL="285750" indent="-285750" algn="ctr">
              <a:buFont typeface="Arial" panose="020B0604020202020204" pitchFamily="34" charset="0"/>
              <a:buChar char="•"/>
            </a:pPr>
            <a:r>
              <a:rPr lang="en-GB" b="1" dirty="0"/>
              <a:t>Formal vocabulary;</a:t>
            </a:r>
          </a:p>
          <a:p>
            <a:pPr marL="285750" indent="-285750" algn="ctr">
              <a:buFont typeface="Arial" panose="020B0604020202020204" pitchFamily="34" charset="0"/>
              <a:buChar char="•"/>
            </a:pPr>
            <a:r>
              <a:rPr lang="en-GB" b="1" dirty="0"/>
              <a:t>Organised paragraphs;</a:t>
            </a:r>
          </a:p>
          <a:p>
            <a:pPr marL="285750" indent="-285750" algn="ctr">
              <a:buFont typeface="Arial" panose="020B0604020202020204" pitchFamily="34" charset="0"/>
              <a:buChar char="•"/>
            </a:pPr>
            <a:r>
              <a:rPr lang="en-GB" b="1" dirty="0"/>
              <a:t>Range of punctuation used accurately; </a:t>
            </a:r>
          </a:p>
          <a:p>
            <a:pPr marL="285750" indent="-285750" algn="ctr">
              <a:buFont typeface="Arial" panose="020B0604020202020204" pitchFamily="34" charset="0"/>
              <a:buChar char="•"/>
            </a:pPr>
            <a:r>
              <a:rPr lang="en-GB" b="1" dirty="0"/>
              <a:t>Spelling accuracy; </a:t>
            </a:r>
          </a:p>
          <a:p>
            <a:pPr marL="285750" indent="-285750" algn="ctr">
              <a:buFont typeface="Arial" panose="020B0604020202020204" pitchFamily="34" charset="0"/>
              <a:buChar char="•"/>
            </a:pPr>
            <a:r>
              <a:rPr lang="en-GB" b="1" dirty="0"/>
              <a:t>Interesting content.  </a:t>
            </a:r>
          </a:p>
        </p:txBody>
      </p:sp>
      <p:pic>
        <p:nvPicPr>
          <p:cNvPr id="9" name="Picture 8"/>
          <p:cNvPicPr>
            <a:picLocks noChangeAspect="1"/>
          </p:cNvPicPr>
          <p:nvPr/>
        </p:nvPicPr>
        <p:blipFill rotWithShape="1">
          <a:blip r:embed="rId3"/>
          <a:srcRect l="4559" t="8446" r="9199" b="9912"/>
          <a:stretch/>
        </p:blipFill>
        <p:spPr>
          <a:xfrm>
            <a:off x="1162325" y="244369"/>
            <a:ext cx="707907" cy="670151"/>
          </a:xfrm>
          <a:prstGeom prst="rect">
            <a:avLst/>
          </a:prstGeom>
        </p:spPr>
      </p:pic>
      <p:pic>
        <p:nvPicPr>
          <p:cNvPr id="10" name="Picture 9"/>
          <p:cNvPicPr>
            <a:picLocks noChangeAspect="1"/>
          </p:cNvPicPr>
          <p:nvPr/>
        </p:nvPicPr>
        <p:blipFill rotWithShape="1">
          <a:blip r:embed="rId3"/>
          <a:srcRect l="4559" t="8446" r="9199" b="9912"/>
          <a:stretch/>
        </p:blipFill>
        <p:spPr>
          <a:xfrm>
            <a:off x="4507768" y="230188"/>
            <a:ext cx="707907" cy="670151"/>
          </a:xfrm>
          <a:prstGeom prst="rect">
            <a:avLst/>
          </a:prstGeom>
        </p:spPr>
      </p:pic>
      <p:sp>
        <p:nvSpPr>
          <p:cNvPr id="12" name="Rounded Rectangular Callout 11"/>
          <p:cNvSpPr/>
          <p:nvPr/>
        </p:nvSpPr>
        <p:spPr>
          <a:xfrm>
            <a:off x="1050600" y="4887572"/>
            <a:ext cx="4336458" cy="1186472"/>
          </a:xfrm>
          <a:prstGeom prst="wedgeRoundRectCallout">
            <a:avLst>
              <a:gd name="adj1" fmla="val -49715"/>
              <a:gd name="adj2" fmla="val 8635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This piece of writing will be super useful in Term 1 of Year 7; it will help showcase and develop the skills you will use for your very first writing assessment!</a:t>
            </a:r>
          </a:p>
        </p:txBody>
      </p:sp>
    </p:spTree>
    <p:extLst>
      <p:ext uri="{BB962C8B-B14F-4D97-AF65-F5344CB8AC3E}">
        <p14:creationId xmlns:p14="http://schemas.microsoft.com/office/powerpoint/2010/main" val="36360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4" name="Rounded Rectangle 3"/>
          <p:cNvSpPr/>
          <p:nvPr/>
        </p:nvSpPr>
        <p:spPr>
          <a:xfrm>
            <a:off x="1781406" y="1330036"/>
            <a:ext cx="8133195" cy="3077072"/>
          </a:xfrm>
          <a:prstGeom prst="roundRect">
            <a:avLst/>
          </a:prstGeom>
          <a:solidFill>
            <a:schemeClr val="accent4">
              <a:lumMod val="20000"/>
              <a:lumOff val="80000"/>
              <a:alpha val="64000"/>
            </a:schemeClr>
          </a:solidFill>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accent1">
                    <a:lumMod val="50000"/>
                  </a:schemeClr>
                </a:solidFill>
                <a:effectLst/>
                <a:uLnTx/>
                <a:uFillTx/>
                <a:ea typeface="Arial Unicode MS" panose="020B0604020202020204" pitchFamily="34" charset="-128"/>
                <a:cs typeface="Arial Unicode MS" panose="020B0604020202020204" pitchFamily="34" charset="-128"/>
              </a:rPr>
              <a:t>Whilst searching through an old box you found at home, you discover a treasure map which says that</a:t>
            </a:r>
            <a:r>
              <a:rPr kumimoji="0" lang="en-GB" sz="3200" i="0" u="none" strike="noStrike" kern="1200" cap="none" spc="0" normalizeH="0" noProof="0" dirty="0">
                <a:ln>
                  <a:noFill/>
                </a:ln>
                <a:solidFill>
                  <a:schemeClr val="accent1">
                    <a:lumMod val="50000"/>
                  </a:schemeClr>
                </a:solidFill>
                <a:effectLst/>
                <a:uLnTx/>
                <a:uFillTx/>
                <a:ea typeface="Arial Unicode MS" panose="020B0604020202020204" pitchFamily="34" charset="-128"/>
                <a:cs typeface="Arial Unicode MS" panose="020B0604020202020204" pitchFamily="34" charset="-128"/>
              </a:rPr>
              <a:t> a cursed pirate treasure chest</a:t>
            </a:r>
            <a:r>
              <a:rPr kumimoji="0" lang="en-GB" sz="3200" i="0" u="none" strike="noStrike" kern="1200" cap="none" spc="0" normalizeH="0" baseline="0" noProof="0" dirty="0">
                <a:ln>
                  <a:noFill/>
                </a:ln>
                <a:solidFill>
                  <a:schemeClr val="accent1">
                    <a:lumMod val="50000"/>
                  </a:schemeClr>
                </a:solidFill>
                <a:effectLst/>
                <a:uLnTx/>
                <a:uFillTx/>
                <a:ea typeface="Arial Unicode MS" panose="020B0604020202020204" pitchFamily="34" charset="-128"/>
                <a:cs typeface="Arial Unicode MS" panose="020B0604020202020204" pitchFamily="34" charset="-128"/>
              </a:rPr>
              <a:t> is buried in your garden.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accent1">
                    <a:lumMod val="50000"/>
                  </a:schemeClr>
                </a:solidFill>
                <a:effectLst/>
                <a:uLnTx/>
                <a:uFillTx/>
                <a:ea typeface="Arial Unicode MS" panose="020B0604020202020204" pitchFamily="34" charset="-128"/>
                <a:cs typeface="Arial Unicode MS" panose="020B0604020202020204" pitchFamily="34" charset="-128"/>
              </a:rPr>
              <a:t>Write what happened in your search for </a:t>
            </a:r>
            <a:r>
              <a:rPr kumimoji="0" lang="en-GB" sz="3200" i="0" u="none" strike="noStrike" kern="1200" cap="none" spc="0" normalizeH="0" baseline="0" noProof="0">
                <a:ln>
                  <a:noFill/>
                </a:ln>
                <a:solidFill>
                  <a:schemeClr val="accent1">
                    <a:lumMod val="50000"/>
                  </a:schemeClr>
                </a:solidFill>
                <a:effectLst/>
                <a:uLnTx/>
                <a:uFillTx/>
                <a:ea typeface="Arial Unicode MS" panose="020B0604020202020204" pitchFamily="34" charset="-128"/>
                <a:cs typeface="Arial Unicode MS" panose="020B0604020202020204" pitchFamily="34" charset="-128"/>
              </a:rPr>
              <a:t>the treasure </a:t>
            </a:r>
            <a:r>
              <a:rPr kumimoji="0" lang="en-GB" sz="3200" i="0" u="none" strike="noStrike" kern="1200" cap="none" spc="0" normalizeH="0" baseline="0" noProof="0" dirty="0">
                <a:ln>
                  <a:noFill/>
                </a:ln>
                <a:solidFill>
                  <a:schemeClr val="accent1">
                    <a:lumMod val="50000"/>
                  </a:schemeClr>
                </a:solidFill>
                <a:effectLst/>
                <a:uLnTx/>
                <a:uFillTx/>
                <a:ea typeface="Arial Unicode MS" panose="020B0604020202020204" pitchFamily="34" charset="-128"/>
                <a:cs typeface="Arial Unicode MS" panose="020B0604020202020204" pitchFamily="34" charset="-128"/>
              </a:rPr>
              <a:t>in no more than 200 words</a:t>
            </a:r>
          </a:p>
        </p:txBody>
      </p:sp>
      <p:sp>
        <p:nvSpPr>
          <p:cNvPr id="5" name="Title 1"/>
          <p:cNvSpPr txBox="1">
            <a:spLocks/>
          </p:cNvSpPr>
          <p:nvPr/>
        </p:nvSpPr>
        <p:spPr>
          <a:xfrm>
            <a:off x="3117273" y="349134"/>
            <a:ext cx="5461462" cy="63176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Algerian" panose="04020705040A02060702" pitchFamily="82" charset="0"/>
              </a:rPr>
              <a:t>PHS 200 Word Challenge</a:t>
            </a:r>
          </a:p>
        </p:txBody>
      </p:sp>
      <p:pic>
        <p:nvPicPr>
          <p:cNvPr id="6" name="Picture 5"/>
          <p:cNvPicPr>
            <a:picLocks noChangeAspect="1"/>
          </p:cNvPicPr>
          <p:nvPr/>
        </p:nvPicPr>
        <p:blipFill rotWithShape="1">
          <a:blip r:embed="rId3"/>
          <a:srcRect l="10619" t="13274" r="14159" b="19469"/>
          <a:stretch/>
        </p:blipFill>
        <p:spPr>
          <a:xfrm>
            <a:off x="2252749" y="349134"/>
            <a:ext cx="706582" cy="631769"/>
          </a:xfrm>
          <a:prstGeom prst="rect">
            <a:avLst/>
          </a:prstGeom>
        </p:spPr>
      </p:pic>
      <p:pic>
        <p:nvPicPr>
          <p:cNvPr id="7" name="Picture 6"/>
          <p:cNvPicPr>
            <a:picLocks noChangeAspect="1"/>
          </p:cNvPicPr>
          <p:nvPr/>
        </p:nvPicPr>
        <p:blipFill rotWithShape="1">
          <a:blip r:embed="rId3"/>
          <a:srcRect l="10619" t="13274" r="14159" b="19469"/>
          <a:stretch/>
        </p:blipFill>
        <p:spPr>
          <a:xfrm>
            <a:off x="8736677" y="328351"/>
            <a:ext cx="706582" cy="631769"/>
          </a:xfrm>
          <a:prstGeom prst="rect">
            <a:avLst/>
          </a:prstGeom>
        </p:spPr>
      </p:pic>
    </p:spTree>
    <p:extLst>
      <p:ext uri="{BB962C8B-B14F-4D97-AF65-F5344CB8AC3E}">
        <p14:creationId xmlns:p14="http://schemas.microsoft.com/office/powerpoint/2010/main" val="198771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714" y="144777"/>
            <a:ext cx="3176032" cy="6590800"/>
          </a:xfrm>
          <a:solidFill>
            <a:schemeClr val="accent4">
              <a:lumMod val="20000"/>
              <a:lumOff val="80000"/>
            </a:schemeClr>
          </a:solidFill>
        </p:spPr>
        <p:txBody>
          <a:bodyPr>
            <a:noAutofit/>
          </a:bodyPr>
          <a:lstStyle/>
          <a:p>
            <a:r>
              <a:rPr lang="en-GB" sz="4800" dirty="0">
                <a:latin typeface="Arial Unicode MS" panose="020B0604020202020204" pitchFamily="34" charset="-128"/>
                <a:ea typeface="Arial Unicode MS" panose="020B0604020202020204" pitchFamily="34" charset="-128"/>
                <a:cs typeface="Arial Unicode MS" panose="020B0604020202020204" pitchFamily="34" charset="-128"/>
              </a:rPr>
              <a:t>You are trapped inside your favourite book. Describe your experience in 200 words.</a:t>
            </a:r>
          </a:p>
        </p:txBody>
      </p:sp>
      <p:pic>
        <p:nvPicPr>
          <p:cNvPr id="4" name="Picture 3"/>
          <p:cNvPicPr>
            <a:picLocks noChangeAspect="1"/>
          </p:cNvPicPr>
          <p:nvPr/>
        </p:nvPicPr>
        <p:blipFill>
          <a:blip r:embed="rId2"/>
          <a:stretch>
            <a:fillRect/>
          </a:stretch>
        </p:blipFill>
        <p:spPr>
          <a:xfrm>
            <a:off x="323410" y="144777"/>
            <a:ext cx="8215679" cy="6590800"/>
          </a:xfrm>
          <a:prstGeom prst="rect">
            <a:avLst/>
          </a:prstGeom>
        </p:spPr>
      </p:pic>
    </p:spTree>
    <p:extLst>
      <p:ext uri="{BB962C8B-B14F-4D97-AF65-F5344CB8AC3E}">
        <p14:creationId xmlns:p14="http://schemas.microsoft.com/office/powerpoint/2010/main" val="37372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7620000"/>
          </a:xfrm>
          <a:prstGeom prst="rect">
            <a:avLst/>
          </a:prstGeom>
        </p:spPr>
      </p:pic>
      <p:sp>
        <p:nvSpPr>
          <p:cNvPr id="4" name="TextBox 3"/>
          <p:cNvSpPr txBox="1"/>
          <p:nvPr/>
        </p:nvSpPr>
        <p:spPr>
          <a:xfrm>
            <a:off x="267287" y="3810000"/>
            <a:ext cx="4670474" cy="3539430"/>
          </a:xfrm>
          <a:prstGeom prst="rect">
            <a:avLst/>
          </a:prstGeom>
          <a:solidFill>
            <a:schemeClr val="accent4">
              <a:lumMod val="20000"/>
              <a:lumOff val="80000"/>
            </a:schemeClr>
          </a:solidFill>
        </p:spPr>
        <p:txBody>
          <a:bodyPr wrap="square" rtlCol="0">
            <a:spAutoFit/>
          </a:bodyPr>
          <a:lstStyle/>
          <a:p>
            <a:r>
              <a:rPr lang="en-GB" sz="3200" dirty="0">
                <a:latin typeface="Arial Unicode MS" panose="020B0604020202020204" pitchFamily="34" charset="-128"/>
                <a:ea typeface="Arial Unicode MS" panose="020B0604020202020204" pitchFamily="34" charset="-128"/>
                <a:cs typeface="Arial Unicode MS" panose="020B0604020202020204" pitchFamily="34" charset="-128"/>
              </a:rPr>
              <a:t>Scientists have just found out that it is possible to live on mars, create a ‘for’ or ‘against’ debate on why you would live there and why you wouldn't.  </a:t>
            </a:r>
          </a:p>
        </p:txBody>
      </p:sp>
    </p:spTree>
    <p:extLst>
      <p:ext uri="{BB962C8B-B14F-4D97-AF65-F5344CB8AC3E}">
        <p14:creationId xmlns:p14="http://schemas.microsoft.com/office/powerpoint/2010/main" val="252554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161154" y="2771000"/>
            <a:ext cx="6020349" cy="4013566"/>
          </a:xfrm>
          <a:prstGeom prst="rect">
            <a:avLst/>
          </a:prstGeom>
        </p:spPr>
      </p:pic>
      <p:pic>
        <p:nvPicPr>
          <p:cNvPr id="7" name="Picture 6"/>
          <p:cNvPicPr>
            <a:picLocks noChangeAspect="1"/>
          </p:cNvPicPr>
          <p:nvPr/>
        </p:nvPicPr>
        <p:blipFill>
          <a:blip r:embed="rId3"/>
          <a:stretch>
            <a:fillRect/>
          </a:stretch>
        </p:blipFill>
        <p:spPr>
          <a:xfrm>
            <a:off x="6161154" y="0"/>
            <a:ext cx="3065318" cy="2247900"/>
          </a:xfrm>
          <a:prstGeom prst="rect">
            <a:avLst/>
          </a:prstGeom>
        </p:spPr>
      </p:pic>
      <p:sp>
        <p:nvSpPr>
          <p:cNvPr id="4" name="Rectangle 3"/>
          <p:cNvSpPr/>
          <p:nvPr/>
        </p:nvSpPr>
        <p:spPr>
          <a:xfrm>
            <a:off x="8445500" y="0"/>
            <a:ext cx="3746500" cy="3022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You have a chance to change history. What would you do? Write a description and an explanation in 200 words.</a:t>
            </a:r>
          </a:p>
        </p:txBody>
      </p:sp>
      <p:pic>
        <p:nvPicPr>
          <p:cNvPr id="5" name="Picture 4"/>
          <p:cNvPicPr>
            <a:picLocks noChangeAspect="1"/>
          </p:cNvPicPr>
          <p:nvPr/>
        </p:nvPicPr>
        <p:blipFill>
          <a:blip r:embed="rId4"/>
          <a:stretch>
            <a:fillRect/>
          </a:stretch>
        </p:blipFill>
        <p:spPr>
          <a:xfrm>
            <a:off x="0" y="0"/>
            <a:ext cx="3325019" cy="2247900"/>
          </a:xfrm>
          <a:prstGeom prst="rect">
            <a:avLst/>
          </a:prstGeom>
        </p:spPr>
      </p:pic>
      <p:pic>
        <p:nvPicPr>
          <p:cNvPr id="6" name="Picture 5"/>
          <p:cNvPicPr>
            <a:picLocks noChangeAspect="1"/>
          </p:cNvPicPr>
          <p:nvPr/>
        </p:nvPicPr>
        <p:blipFill>
          <a:blip r:embed="rId5"/>
          <a:stretch>
            <a:fillRect/>
          </a:stretch>
        </p:blipFill>
        <p:spPr>
          <a:xfrm>
            <a:off x="3325018" y="0"/>
            <a:ext cx="2836136" cy="22479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260599"/>
            <a:ext cx="3993992" cy="4597401"/>
          </a:xfrm>
          <a:prstGeom prst="rect">
            <a:avLst/>
          </a:prstGeom>
        </p:spPr>
      </p:pic>
      <p:pic>
        <p:nvPicPr>
          <p:cNvPr id="9" name="Picture 8"/>
          <p:cNvPicPr>
            <a:picLocks noChangeAspect="1"/>
          </p:cNvPicPr>
          <p:nvPr/>
        </p:nvPicPr>
        <p:blipFill>
          <a:blip r:embed="rId7"/>
          <a:stretch>
            <a:fillRect/>
          </a:stretch>
        </p:blipFill>
        <p:spPr>
          <a:xfrm>
            <a:off x="3580706" y="2247900"/>
            <a:ext cx="3442394" cy="4536665"/>
          </a:xfrm>
          <a:prstGeom prst="rect">
            <a:avLst/>
          </a:prstGeom>
        </p:spPr>
      </p:pic>
      <p:pic>
        <p:nvPicPr>
          <p:cNvPr id="11" name="Picture 10"/>
          <p:cNvPicPr>
            <a:picLocks noChangeAspect="1"/>
          </p:cNvPicPr>
          <p:nvPr/>
        </p:nvPicPr>
        <p:blipFill>
          <a:blip r:embed="rId8"/>
          <a:stretch>
            <a:fillRect/>
          </a:stretch>
        </p:blipFill>
        <p:spPr>
          <a:xfrm>
            <a:off x="6712016" y="2174465"/>
            <a:ext cx="1743075" cy="2057400"/>
          </a:xfrm>
          <a:prstGeom prst="rect">
            <a:avLst/>
          </a:prstGeom>
        </p:spPr>
      </p:pic>
    </p:spTree>
    <p:extLst>
      <p:ext uri="{BB962C8B-B14F-4D97-AF65-F5344CB8AC3E}">
        <p14:creationId xmlns:p14="http://schemas.microsoft.com/office/powerpoint/2010/main" val="390889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250267" cy="2946400"/>
          </a:xfrm>
          <a:prstGeom prst="rect">
            <a:avLst/>
          </a:prstGeom>
        </p:spPr>
      </p:pic>
      <p:pic>
        <p:nvPicPr>
          <p:cNvPr id="7" name="Picture 6"/>
          <p:cNvPicPr>
            <a:picLocks noChangeAspect="1"/>
          </p:cNvPicPr>
          <p:nvPr/>
        </p:nvPicPr>
        <p:blipFill>
          <a:blip r:embed="rId3"/>
          <a:stretch>
            <a:fillRect/>
          </a:stretch>
        </p:blipFill>
        <p:spPr>
          <a:xfrm>
            <a:off x="4250266" y="-1"/>
            <a:ext cx="5604934" cy="2822065"/>
          </a:xfrm>
          <a:prstGeom prst="rect">
            <a:avLst/>
          </a:prstGeom>
        </p:spPr>
      </p:pic>
      <p:pic>
        <p:nvPicPr>
          <p:cNvPr id="1026" name="Picture 2" descr="Image result for theme park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46400"/>
            <a:ext cx="5428226" cy="391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5428227" y="2946400"/>
            <a:ext cx="6763774" cy="3911600"/>
          </a:xfrm>
          <a:prstGeom prst="rect">
            <a:avLst/>
          </a:prstGeom>
        </p:spPr>
      </p:pic>
      <p:sp>
        <p:nvSpPr>
          <p:cNvPr id="2" name="Rectangle 1"/>
          <p:cNvSpPr/>
          <p:nvPr/>
        </p:nvSpPr>
        <p:spPr>
          <a:xfrm>
            <a:off x="9571789" y="0"/>
            <a:ext cx="2620212" cy="49873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You have just set up your own theme park and it’s opening day! Create an advertising leaflet trying to get people through the gates.</a:t>
            </a:r>
          </a:p>
        </p:txBody>
      </p:sp>
    </p:spTree>
    <p:extLst>
      <p:ext uri="{BB962C8B-B14F-4D97-AF65-F5344CB8AC3E}">
        <p14:creationId xmlns:p14="http://schemas.microsoft.com/office/powerpoint/2010/main" val="4032339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580</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Algerian</vt:lpstr>
      <vt:lpstr>Arial</vt:lpstr>
      <vt:lpstr>Arial Unicode MS</vt:lpstr>
      <vt:lpstr>Calibri</vt:lpstr>
      <vt:lpstr>Calibri Light</vt:lpstr>
      <vt:lpstr>Century Gothic</vt:lpstr>
      <vt:lpstr>Office Theme</vt:lpstr>
      <vt:lpstr>1_Office Theme</vt:lpstr>
      <vt:lpstr>2_Office Theme</vt:lpstr>
      <vt:lpstr>PowerPoint Presentation</vt:lpstr>
      <vt:lpstr>PowerPoint Presentation</vt:lpstr>
      <vt:lpstr>Formal Letter</vt:lpstr>
      <vt:lpstr>1</vt:lpstr>
      <vt:lpstr>PowerPoint Presentation</vt:lpstr>
      <vt:lpstr>You are trapped inside your favourite book. Describe your experience in 200 words.</vt:lpstr>
      <vt:lpstr>PowerPoint Presentation</vt:lpstr>
      <vt:lpstr>PowerPoint Presentation</vt:lpstr>
      <vt:lpstr>PowerPoint Presentation</vt:lpstr>
      <vt:lpstr>PowerPoint Presentation</vt:lpstr>
      <vt:lpstr>Story Starters</vt:lpstr>
    </vt:vector>
  </TitlesOfParts>
  <Company>Poynton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Wild</dc:creator>
  <cp:lastModifiedBy>E Latch</cp:lastModifiedBy>
  <cp:revision>24</cp:revision>
  <dcterms:created xsi:type="dcterms:W3CDTF">2020-04-09T16:16:38Z</dcterms:created>
  <dcterms:modified xsi:type="dcterms:W3CDTF">2021-06-14T20:52:27Z</dcterms:modified>
</cp:coreProperties>
</file>